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7"/>
  </p:notesMasterIdLst>
  <p:handoutMasterIdLst>
    <p:handoutMasterId r:id="rId48"/>
  </p:handoutMasterIdLst>
  <p:sldIdLst>
    <p:sldId id="261" r:id="rId2"/>
    <p:sldId id="257" r:id="rId3"/>
    <p:sldId id="262" r:id="rId4"/>
    <p:sldId id="285" r:id="rId5"/>
    <p:sldId id="263" r:id="rId6"/>
    <p:sldId id="271" r:id="rId7"/>
    <p:sldId id="281" r:id="rId8"/>
    <p:sldId id="268" r:id="rId9"/>
    <p:sldId id="287" r:id="rId10"/>
    <p:sldId id="306" r:id="rId11"/>
    <p:sldId id="288" r:id="rId12"/>
    <p:sldId id="269" r:id="rId13"/>
    <p:sldId id="289" r:id="rId14"/>
    <p:sldId id="309" r:id="rId15"/>
    <p:sldId id="290" r:id="rId16"/>
    <p:sldId id="273" r:id="rId17"/>
    <p:sldId id="292" r:id="rId18"/>
    <p:sldId id="310" r:id="rId19"/>
    <p:sldId id="274" r:id="rId20"/>
    <p:sldId id="293" r:id="rId21"/>
    <p:sldId id="275" r:id="rId22"/>
    <p:sldId id="294" r:id="rId23"/>
    <p:sldId id="307" r:id="rId24"/>
    <p:sldId id="276" r:id="rId25"/>
    <p:sldId id="295" r:id="rId26"/>
    <p:sldId id="308" r:id="rId27"/>
    <p:sldId id="286" r:id="rId28"/>
    <p:sldId id="264" r:id="rId29"/>
    <p:sldId id="266" r:id="rId30"/>
    <p:sldId id="277" r:id="rId31"/>
    <p:sldId id="279" r:id="rId32"/>
    <p:sldId id="304" r:id="rId33"/>
    <p:sldId id="305" r:id="rId34"/>
    <p:sldId id="296" r:id="rId35"/>
    <p:sldId id="297" r:id="rId36"/>
    <p:sldId id="311" r:id="rId37"/>
    <p:sldId id="282" r:id="rId38"/>
    <p:sldId id="283" r:id="rId39"/>
    <p:sldId id="278" r:id="rId40"/>
    <p:sldId id="298" r:id="rId41"/>
    <p:sldId id="284" r:id="rId42"/>
    <p:sldId id="302" r:id="rId43"/>
    <p:sldId id="299" r:id="rId44"/>
    <p:sldId id="300" r:id="rId45"/>
    <p:sldId id="260" r:id="rId4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9E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CAF9ED-07DC-4A11-8D7F-57B35C25682E}" styleName="中度样式 1 - 强调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103"/>
    <p:restoredTop sz="77973"/>
  </p:normalViewPr>
  <p:slideViewPr>
    <p:cSldViewPr snapToGrid="0" snapToObjects="1">
      <p:cViewPr varScale="1">
        <p:scale>
          <a:sx n="87" d="100"/>
          <a:sy n="87" d="100"/>
        </p:scale>
        <p:origin x="304" y="1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2" d="100"/>
          <a:sy n="82" d="100"/>
        </p:scale>
        <p:origin x="3352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01B2DFF-C91C-424D-95BB-DF990F6ED275}" type="doc">
      <dgm:prSet loTypeId="urn:microsoft.com/office/officeart/2009/3/layout/StepUpProcess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020A87A2-B405-1548-8F34-388C8D05C5B7}">
      <dgm:prSet phldrT="[文本]" custT="1"/>
      <dgm:spPr>
        <a:xfrm>
          <a:off x="1395006" y="1257718"/>
          <a:ext cx="1233827" cy="1081521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pPr>
            <a:buNone/>
          </a:pPr>
          <a:r>
            <a:rPr lang="en-US" altLang="zh-CN" sz="160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DengXian" panose="02010600030101010101" pitchFamily="2" charset="-122"/>
              <a:cs typeface="+mn-cs"/>
            </a:rPr>
            <a:t>2017</a:t>
          </a:r>
          <a:endParaRPr lang="zh-CN" altLang="en-US" sz="160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alibri" panose="020F0502020204030204"/>
            <a:ea typeface="DengXian" panose="02010600030101010101" pitchFamily="2" charset="-122"/>
            <a:cs typeface="+mn-cs"/>
          </a:endParaRPr>
        </a:p>
      </dgm:t>
    </dgm:pt>
    <dgm:pt modelId="{88A397FF-E83C-3041-9656-57F6F89527CB}" type="parTrans" cxnId="{3FBA3CAE-7F0B-4F4A-ADBF-1FCA60FA59C1}">
      <dgm:prSet/>
      <dgm:spPr/>
      <dgm:t>
        <a:bodyPr/>
        <a:lstStyle/>
        <a:p>
          <a:endParaRPr lang="zh-CN" altLang="en-US"/>
        </a:p>
      </dgm:t>
    </dgm:pt>
    <dgm:pt modelId="{40B800F7-E317-AB47-9EC7-C3301BD074DD}" type="sibTrans" cxnId="{3FBA3CAE-7F0B-4F4A-ADBF-1FCA60FA59C1}">
      <dgm:prSet/>
      <dgm:spPr/>
      <dgm:t>
        <a:bodyPr/>
        <a:lstStyle/>
        <a:p>
          <a:endParaRPr lang="zh-CN" altLang="en-US"/>
        </a:p>
      </dgm:t>
    </dgm:pt>
    <dgm:pt modelId="{3F44BE08-DF02-584A-A0C5-3345E9B49CC4}">
      <dgm:prSet phldrT="[文本]" custT="1"/>
      <dgm:spPr>
        <a:xfrm>
          <a:off x="2905451" y="883956"/>
          <a:ext cx="1233827" cy="1081521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pPr>
            <a:buNone/>
          </a:pPr>
          <a:r>
            <a:rPr lang="en-US" altLang="zh-CN" sz="160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DengXian" panose="02010600030101010101" pitchFamily="2" charset="-122"/>
              <a:cs typeface="+mn-cs"/>
            </a:rPr>
            <a:t>2018</a:t>
          </a:r>
          <a:endParaRPr lang="zh-CN" altLang="en-US" sz="160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alibri" panose="020F0502020204030204"/>
            <a:ea typeface="DengXian" panose="02010600030101010101" pitchFamily="2" charset="-122"/>
            <a:cs typeface="+mn-cs"/>
          </a:endParaRPr>
        </a:p>
      </dgm:t>
    </dgm:pt>
    <dgm:pt modelId="{880F77B1-C911-B243-995C-B31204653236}" type="parTrans" cxnId="{07D50A56-7065-4849-BC4A-EC23C31AA4E7}">
      <dgm:prSet/>
      <dgm:spPr/>
      <dgm:t>
        <a:bodyPr/>
        <a:lstStyle/>
        <a:p>
          <a:endParaRPr lang="zh-CN" altLang="en-US"/>
        </a:p>
      </dgm:t>
    </dgm:pt>
    <dgm:pt modelId="{A98F2C3B-76F2-7B4E-A5B7-1FBF20EC308E}" type="sibTrans" cxnId="{07D50A56-7065-4849-BC4A-EC23C31AA4E7}">
      <dgm:prSet/>
      <dgm:spPr/>
      <dgm:t>
        <a:bodyPr/>
        <a:lstStyle/>
        <a:p>
          <a:endParaRPr lang="zh-CN" altLang="en-US"/>
        </a:p>
      </dgm:t>
    </dgm:pt>
    <dgm:pt modelId="{F774660E-49C3-7045-944C-2DB1A9F8B799}">
      <dgm:prSet phldrT="[文本]" custT="1"/>
      <dgm:spPr>
        <a:xfrm>
          <a:off x="4415897" y="510195"/>
          <a:ext cx="1233827" cy="1081521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pPr>
            <a:buNone/>
          </a:pPr>
          <a:r>
            <a:rPr lang="en-US" altLang="zh-CN" sz="160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DengXian" panose="02010600030101010101" pitchFamily="2" charset="-122"/>
              <a:cs typeface="+mn-cs"/>
            </a:rPr>
            <a:t>2019</a:t>
          </a:r>
          <a:endParaRPr lang="zh-CN" altLang="en-US" sz="160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alibri" panose="020F0502020204030204"/>
            <a:ea typeface="DengXian" panose="02010600030101010101" pitchFamily="2" charset="-122"/>
            <a:cs typeface="+mn-cs"/>
          </a:endParaRPr>
        </a:p>
      </dgm:t>
    </dgm:pt>
    <dgm:pt modelId="{DA4A05ED-CD65-D849-95CD-A4C7DF1A1ADF}" type="parTrans" cxnId="{FB4FB61D-5E1C-DE41-A19D-4F219E61E4D1}">
      <dgm:prSet/>
      <dgm:spPr/>
      <dgm:t>
        <a:bodyPr/>
        <a:lstStyle/>
        <a:p>
          <a:endParaRPr lang="zh-CN" altLang="en-US"/>
        </a:p>
      </dgm:t>
    </dgm:pt>
    <dgm:pt modelId="{3697F3F8-D441-A640-9B9C-0757D3219BC8}" type="sibTrans" cxnId="{FB4FB61D-5E1C-DE41-A19D-4F219E61E4D1}">
      <dgm:prSet/>
      <dgm:spPr/>
      <dgm:t>
        <a:bodyPr/>
        <a:lstStyle/>
        <a:p>
          <a:endParaRPr lang="zh-CN" altLang="en-US"/>
        </a:p>
      </dgm:t>
    </dgm:pt>
    <dgm:pt modelId="{136F00E8-9CFD-AF43-B73C-6D962B504ABC}">
      <dgm:prSet phldrT="[文本]" custT="1"/>
      <dgm:spPr>
        <a:xfrm>
          <a:off x="1395006" y="1257718"/>
          <a:ext cx="1233827" cy="1081521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pPr>
            <a:buChar char="•"/>
          </a:pPr>
          <a:r>
            <a:rPr lang="zh-CN" altLang="en-US" sz="160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DengXian" panose="02010600030101010101" pitchFamily="2" charset="-122"/>
              <a:cs typeface="+mn-cs"/>
            </a:rPr>
            <a:t>用户意图领域分类</a:t>
          </a:r>
        </a:p>
      </dgm:t>
    </dgm:pt>
    <dgm:pt modelId="{CDA99F67-A608-E546-AB3A-9472F18B2CE1}" type="parTrans" cxnId="{B66C5094-4171-6F48-91B5-E190414E46BB}">
      <dgm:prSet/>
      <dgm:spPr/>
      <dgm:t>
        <a:bodyPr/>
        <a:lstStyle/>
        <a:p>
          <a:endParaRPr lang="zh-CN" altLang="en-US"/>
        </a:p>
      </dgm:t>
    </dgm:pt>
    <dgm:pt modelId="{751CAA08-D63B-C44C-97A4-D3483D6F1E8F}" type="sibTrans" cxnId="{B66C5094-4171-6F48-91B5-E190414E46BB}">
      <dgm:prSet/>
      <dgm:spPr/>
      <dgm:t>
        <a:bodyPr/>
        <a:lstStyle/>
        <a:p>
          <a:endParaRPr lang="zh-CN" altLang="en-US"/>
        </a:p>
      </dgm:t>
    </dgm:pt>
    <dgm:pt modelId="{F86FDCFA-1D2C-4D41-9C4B-2318F9CE42D0}">
      <dgm:prSet phldrT="[文本]" custT="1"/>
      <dgm:spPr>
        <a:xfrm>
          <a:off x="1395006" y="1257718"/>
          <a:ext cx="1233827" cy="1081521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pPr>
            <a:buChar char="•"/>
          </a:pPr>
          <a:r>
            <a:rPr lang="zh-CN" altLang="en-US" sz="160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DengXian" panose="02010600030101010101" pitchFamily="2" charset="-122"/>
              <a:cs typeface="+mn-cs"/>
            </a:rPr>
            <a:t>特定域任务型人机对话在线评测</a:t>
          </a:r>
        </a:p>
      </dgm:t>
    </dgm:pt>
    <dgm:pt modelId="{7220EF8F-A294-1F4D-8C8D-27E755E2687E}" type="parTrans" cxnId="{35805D23-37B8-FD40-B260-5EF794EBB9A4}">
      <dgm:prSet/>
      <dgm:spPr/>
      <dgm:t>
        <a:bodyPr/>
        <a:lstStyle/>
        <a:p>
          <a:endParaRPr lang="zh-CN" altLang="en-US"/>
        </a:p>
      </dgm:t>
    </dgm:pt>
    <dgm:pt modelId="{2466CE5A-81C0-FF45-A086-622E7D029DEF}" type="sibTrans" cxnId="{35805D23-37B8-FD40-B260-5EF794EBB9A4}">
      <dgm:prSet/>
      <dgm:spPr/>
      <dgm:t>
        <a:bodyPr/>
        <a:lstStyle/>
        <a:p>
          <a:endParaRPr lang="zh-CN" altLang="en-US"/>
        </a:p>
      </dgm:t>
    </dgm:pt>
    <dgm:pt modelId="{7F72E95E-907B-DF49-B12B-A7A392EE8ADD}">
      <dgm:prSet phldrT="[文本]" custT="1"/>
      <dgm:spPr>
        <a:xfrm>
          <a:off x="2905451" y="883956"/>
          <a:ext cx="1233827" cy="1081521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pPr>
            <a:buChar char="•"/>
          </a:pPr>
          <a:r>
            <a:rPr lang="zh-CN" altLang="en-US" sz="160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DengXian" panose="02010600030101010101" pitchFamily="2" charset="-122"/>
              <a:cs typeface="+mn-cs"/>
            </a:rPr>
            <a:t>用户意图领域分类</a:t>
          </a:r>
        </a:p>
      </dgm:t>
    </dgm:pt>
    <dgm:pt modelId="{515C5815-E965-A141-A8A2-FF39F4141F08}" type="parTrans" cxnId="{2281C21D-F2AD-8949-9701-FB7A6BF1CC09}">
      <dgm:prSet/>
      <dgm:spPr/>
      <dgm:t>
        <a:bodyPr/>
        <a:lstStyle/>
        <a:p>
          <a:endParaRPr lang="zh-CN" altLang="en-US"/>
        </a:p>
      </dgm:t>
    </dgm:pt>
    <dgm:pt modelId="{56473256-D3E5-9F4F-9033-64BBEED587E0}" type="sibTrans" cxnId="{2281C21D-F2AD-8949-9701-FB7A6BF1CC09}">
      <dgm:prSet/>
      <dgm:spPr/>
      <dgm:t>
        <a:bodyPr/>
        <a:lstStyle/>
        <a:p>
          <a:endParaRPr lang="zh-CN" altLang="en-US"/>
        </a:p>
      </dgm:t>
    </dgm:pt>
    <dgm:pt modelId="{05471BAA-D29D-C24A-BA6E-B84785190B4E}">
      <dgm:prSet phldrT="[文本]" custT="1"/>
      <dgm:spPr>
        <a:xfrm>
          <a:off x="2905451" y="883956"/>
          <a:ext cx="1233827" cy="1081521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pPr>
            <a:buChar char="•"/>
          </a:pPr>
          <a:r>
            <a:rPr lang="zh-CN" altLang="en-US" sz="160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DengXian" panose="02010600030101010101" pitchFamily="2" charset="-122"/>
              <a:cs typeface="+mn-cs"/>
            </a:rPr>
            <a:t>特定域任务型人机对话在线评测</a:t>
          </a:r>
        </a:p>
      </dgm:t>
    </dgm:pt>
    <dgm:pt modelId="{5220C466-FFB4-5541-97DF-F7F94AC3B2E5}" type="parTrans" cxnId="{4515D180-F7D1-9447-A8A3-3FBF60C7A889}">
      <dgm:prSet/>
      <dgm:spPr/>
      <dgm:t>
        <a:bodyPr/>
        <a:lstStyle/>
        <a:p>
          <a:endParaRPr lang="zh-CN" altLang="en-US"/>
        </a:p>
      </dgm:t>
    </dgm:pt>
    <dgm:pt modelId="{2A662EB7-222C-C447-A219-869A9E3A7819}" type="sibTrans" cxnId="{4515D180-F7D1-9447-A8A3-3FBF60C7A889}">
      <dgm:prSet/>
      <dgm:spPr/>
      <dgm:t>
        <a:bodyPr/>
        <a:lstStyle/>
        <a:p>
          <a:endParaRPr lang="zh-CN" altLang="en-US"/>
        </a:p>
      </dgm:t>
    </dgm:pt>
    <dgm:pt modelId="{E810330D-30EE-0242-89B3-4BB02C058C88}">
      <dgm:prSet phldrT="[文本]" custT="1"/>
      <dgm:spPr>
        <a:xfrm>
          <a:off x="4415897" y="510195"/>
          <a:ext cx="1233827" cy="1081521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pPr>
            <a:buChar char="•"/>
          </a:pPr>
          <a:r>
            <a:rPr lang="zh-CN" altLang="en-US" sz="160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DengXian" panose="02010600030101010101" pitchFamily="2" charset="-122"/>
              <a:cs typeface="+mn-cs"/>
            </a:rPr>
            <a:t>自然语言理解评测</a:t>
          </a:r>
        </a:p>
      </dgm:t>
    </dgm:pt>
    <dgm:pt modelId="{63201DB8-0233-2F45-A776-685C7FF34DFE}" type="parTrans" cxnId="{5C571986-FCF9-AE42-85C6-716429391E52}">
      <dgm:prSet/>
      <dgm:spPr/>
      <dgm:t>
        <a:bodyPr/>
        <a:lstStyle/>
        <a:p>
          <a:endParaRPr lang="zh-CN" altLang="en-US"/>
        </a:p>
      </dgm:t>
    </dgm:pt>
    <dgm:pt modelId="{CE2D9646-3042-F043-A5B5-C2893AD65B7E}" type="sibTrans" cxnId="{5C571986-FCF9-AE42-85C6-716429391E52}">
      <dgm:prSet/>
      <dgm:spPr/>
      <dgm:t>
        <a:bodyPr/>
        <a:lstStyle/>
        <a:p>
          <a:endParaRPr lang="zh-CN" altLang="en-US"/>
        </a:p>
      </dgm:t>
    </dgm:pt>
    <dgm:pt modelId="{5F40033B-2797-D24E-8FC7-668076492778}">
      <dgm:prSet phldrT="[文本]" custT="1"/>
      <dgm:spPr>
        <a:xfrm>
          <a:off x="4415897" y="510195"/>
          <a:ext cx="1233827" cy="1081521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pPr>
            <a:buChar char="•"/>
          </a:pPr>
          <a:r>
            <a:rPr lang="zh-CN" altLang="en-US" sz="160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DengXian" panose="02010600030101010101" pitchFamily="2" charset="-122"/>
              <a:cs typeface="+mn-cs"/>
            </a:rPr>
            <a:t>个性化对话竞赛</a:t>
          </a:r>
        </a:p>
      </dgm:t>
    </dgm:pt>
    <dgm:pt modelId="{788E29B0-6EEF-FF41-AB0C-D4FE5495EC61}" type="parTrans" cxnId="{BC8F4D10-37DF-4744-9DAC-7CFD8AC902EF}">
      <dgm:prSet/>
      <dgm:spPr/>
      <dgm:t>
        <a:bodyPr/>
        <a:lstStyle/>
        <a:p>
          <a:endParaRPr lang="zh-CN" altLang="en-US"/>
        </a:p>
      </dgm:t>
    </dgm:pt>
    <dgm:pt modelId="{5A88E801-285D-364A-9225-5FC3A68E9FBA}" type="sibTrans" cxnId="{BC8F4D10-37DF-4744-9DAC-7CFD8AC902EF}">
      <dgm:prSet/>
      <dgm:spPr/>
      <dgm:t>
        <a:bodyPr/>
        <a:lstStyle/>
        <a:p>
          <a:endParaRPr lang="zh-CN" altLang="en-US"/>
        </a:p>
      </dgm:t>
    </dgm:pt>
    <dgm:pt modelId="{94ECA484-15F8-344C-BFFF-B578FF9B195E}">
      <dgm:prSet phldrT="[文本]" custT="1"/>
      <dgm:spPr>
        <a:xfrm>
          <a:off x="5926343" y="136434"/>
          <a:ext cx="1233827" cy="1081521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pPr>
            <a:buNone/>
          </a:pPr>
          <a:r>
            <a:rPr lang="en-US" altLang="zh-CN" sz="160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DengXian" panose="02010600030101010101" pitchFamily="2" charset="-122"/>
              <a:cs typeface="+mn-cs"/>
            </a:rPr>
            <a:t>2020</a:t>
          </a:r>
          <a:endParaRPr lang="zh-CN" altLang="en-US" sz="160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alibri" panose="020F0502020204030204"/>
            <a:ea typeface="DengXian" panose="02010600030101010101" pitchFamily="2" charset="-122"/>
            <a:cs typeface="+mn-cs"/>
          </a:endParaRPr>
        </a:p>
      </dgm:t>
    </dgm:pt>
    <dgm:pt modelId="{8E61BBFC-F8A2-7042-90C9-481A5D13D1D7}" type="parTrans" cxnId="{1C727304-7E91-DA49-8EAE-5A2C789BDF30}">
      <dgm:prSet/>
      <dgm:spPr/>
      <dgm:t>
        <a:bodyPr/>
        <a:lstStyle/>
        <a:p>
          <a:endParaRPr lang="zh-CN" altLang="en-US"/>
        </a:p>
      </dgm:t>
    </dgm:pt>
    <dgm:pt modelId="{D29E40D5-2D00-C842-B2F1-69ABD40B5408}" type="sibTrans" cxnId="{1C727304-7E91-DA49-8EAE-5A2C789BDF30}">
      <dgm:prSet/>
      <dgm:spPr/>
      <dgm:t>
        <a:bodyPr/>
        <a:lstStyle/>
        <a:p>
          <a:endParaRPr lang="zh-CN" altLang="en-US"/>
        </a:p>
      </dgm:t>
    </dgm:pt>
    <dgm:pt modelId="{33BC206B-2481-1B40-B0CB-F5D0FC189AE7}">
      <dgm:prSet phldrT="[文本]" custT="1"/>
      <dgm:spPr>
        <a:xfrm>
          <a:off x="5926343" y="136434"/>
          <a:ext cx="1233827" cy="1081521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pPr>
            <a:buChar char="•"/>
          </a:pPr>
          <a:r>
            <a:rPr lang="zh-CN" altLang="en-US" sz="160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DengXian" panose="02010600030101010101" pitchFamily="2" charset="-122"/>
              <a:cs typeface="+mn-cs"/>
            </a:rPr>
            <a:t>小样本对话语言理解技术评测</a:t>
          </a:r>
        </a:p>
      </dgm:t>
    </dgm:pt>
    <dgm:pt modelId="{6BFB6784-1BB7-274F-A803-CDB034CEA3F4}" type="parTrans" cxnId="{1EFDFAB9-E46D-DE48-8A35-BF2372A1AA62}">
      <dgm:prSet/>
      <dgm:spPr/>
      <dgm:t>
        <a:bodyPr/>
        <a:lstStyle/>
        <a:p>
          <a:endParaRPr lang="zh-CN" altLang="en-US"/>
        </a:p>
      </dgm:t>
    </dgm:pt>
    <dgm:pt modelId="{39A5D507-6977-B144-A440-1CE81F3EAA1F}" type="sibTrans" cxnId="{1EFDFAB9-E46D-DE48-8A35-BF2372A1AA62}">
      <dgm:prSet/>
      <dgm:spPr/>
      <dgm:t>
        <a:bodyPr/>
        <a:lstStyle/>
        <a:p>
          <a:endParaRPr lang="zh-CN" altLang="en-US"/>
        </a:p>
      </dgm:t>
    </dgm:pt>
    <dgm:pt modelId="{1A51C3C2-C9E0-9846-8174-96BE7268C448}">
      <dgm:prSet phldrT="[文本]" custT="1"/>
      <dgm:spPr>
        <a:xfrm>
          <a:off x="5926343" y="136434"/>
          <a:ext cx="1233827" cy="1081521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pPr>
            <a:buChar char="•"/>
          </a:pPr>
          <a:r>
            <a:rPr lang="zh-CN" altLang="en-US" sz="160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DengXian" panose="02010600030101010101" pitchFamily="2" charset="-122"/>
              <a:cs typeface="+mn-cs"/>
            </a:rPr>
            <a:t>知识驱动的多轮对话竞赛</a:t>
          </a:r>
        </a:p>
      </dgm:t>
    </dgm:pt>
    <dgm:pt modelId="{1D3B3439-6BBD-B742-A845-75B7871DA6B3}" type="parTrans" cxnId="{62F15AA0-38C1-994A-B37C-10344D5B000C}">
      <dgm:prSet/>
      <dgm:spPr/>
      <dgm:t>
        <a:bodyPr/>
        <a:lstStyle/>
        <a:p>
          <a:endParaRPr lang="zh-CN" altLang="en-US"/>
        </a:p>
      </dgm:t>
    </dgm:pt>
    <dgm:pt modelId="{BE1B93B9-A98E-FB4B-8203-C4688AD0659D}" type="sibTrans" cxnId="{62F15AA0-38C1-994A-B37C-10344D5B000C}">
      <dgm:prSet/>
      <dgm:spPr/>
      <dgm:t>
        <a:bodyPr/>
        <a:lstStyle/>
        <a:p>
          <a:endParaRPr lang="zh-CN" altLang="en-US"/>
        </a:p>
      </dgm:t>
    </dgm:pt>
    <dgm:pt modelId="{B8F12BE6-7725-6947-A6E0-EA3A24DDF2AA}" type="pres">
      <dgm:prSet presAssocID="{701B2DFF-C91C-424D-95BB-DF990F6ED275}" presName="rootnode" presStyleCnt="0">
        <dgm:presLayoutVars>
          <dgm:chMax/>
          <dgm:chPref/>
          <dgm:dir/>
          <dgm:animLvl val="lvl"/>
        </dgm:presLayoutVars>
      </dgm:prSet>
      <dgm:spPr/>
    </dgm:pt>
    <dgm:pt modelId="{789B3A1F-0D36-4D48-8115-E390DC976804}" type="pres">
      <dgm:prSet presAssocID="{020A87A2-B405-1548-8F34-388C8D05C5B7}" presName="composite" presStyleCnt="0"/>
      <dgm:spPr/>
    </dgm:pt>
    <dgm:pt modelId="{88A88F4A-38CE-4F4D-949E-6B490550BD64}" type="pres">
      <dgm:prSet presAssocID="{020A87A2-B405-1548-8F34-388C8D05C5B7}" presName="LShape" presStyleLbl="alignNode1" presStyleIdx="0" presStyleCnt="7"/>
      <dgm:spPr>
        <a:xfrm rot="5400000">
          <a:off x="1532104" y="849381"/>
          <a:ext cx="821320" cy="1366658"/>
        </a:xfrm>
        <a:prstGeom prst="corner">
          <a:avLst>
            <a:gd name="adj1" fmla="val 16120"/>
            <a:gd name="adj2" fmla="val 16110"/>
          </a:avLst>
        </a:prstGeom>
        <a:solidFill>
          <a:srgbClr val="5B9BD5"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5B9BD5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</dgm:pt>
    <dgm:pt modelId="{2A4D7E0E-0E36-CD47-B98A-1BB5B2CB63C5}" type="pres">
      <dgm:prSet presAssocID="{020A87A2-B405-1548-8F34-388C8D05C5B7}" presName="ParentText" presStyleLbl="revTx" presStyleIdx="0" presStyleCnt="4">
        <dgm:presLayoutVars>
          <dgm:chMax val="0"/>
          <dgm:chPref val="0"/>
          <dgm:bulletEnabled val="1"/>
        </dgm:presLayoutVars>
      </dgm:prSet>
      <dgm:spPr>
        <a:prstGeom prst="rect">
          <a:avLst/>
        </a:prstGeom>
      </dgm:spPr>
    </dgm:pt>
    <dgm:pt modelId="{9960D440-F5D5-BB46-A111-E3CE712F03B6}" type="pres">
      <dgm:prSet presAssocID="{020A87A2-B405-1548-8F34-388C8D05C5B7}" presName="Triangle" presStyleLbl="alignNode1" presStyleIdx="1" presStyleCnt="7"/>
      <dgm:spPr>
        <a:xfrm>
          <a:off x="2396035" y="748766"/>
          <a:ext cx="232797" cy="232797"/>
        </a:xfrm>
        <a:prstGeom prst="triangle">
          <a:avLst>
            <a:gd name="adj" fmla="val 100000"/>
          </a:avLst>
        </a:prstGeom>
        <a:solidFill>
          <a:srgbClr val="5B9BD5"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5B9BD5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</dgm:pt>
    <dgm:pt modelId="{623C51BF-6496-FE49-8E67-14E2FC8B4B46}" type="pres">
      <dgm:prSet presAssocID="{40B800F7-E317-AB47-9EC7-C3301BD074DD}" presName="sibTrans" presStyleCnt="0"/>
      <dgm:spPr/>
    </dgm:pt>
    <dgm:pt modelId="{7DA06E99-DD66-B746-943C-B9C15CE8FE23}" type="pres">
      <dgm:prSet presAssocID="{40B800F7-E317-AB47-9EC7-C3301BD074DD}" presName="space" presStyleCnt="0"/>
      <dgm:spPr/>
    </dgm:pt>
    <dgm:pt modelId="{EC6C4AA4-2FF3-4242-9ADA-5DB8A8AF38B1}" type="pres">
      <dgm:prSet presAssocID="{3F44BE08-DF02-584A-A0C5-3345E9B49CC4}" presName="composite" presStyleCnt="0"/>
      <dgm:spPr/>
    </dgm:pt>
    <dgm:pt modelId="{817322FD-C2E1-8E43-9194-B72111B1D082}" type="pres">
      <dgm:prSet presAssocID="{3F44BE08-DF02-584A-A0C5-3345E9B49CC4}" presName="LShape" presStyleLbl="alignNode1" presStyleIdx="2" presStyleCnt="7"/>
      <dgm:spPr>
        <a:xfrm rot="5400000">
          <a:off x="3042550" y="475620"/>
          <a:ext cx="821320" cy="1366658"/>
        </a:xfrm>
        <a:prstGeom prst="corner">
          <a:avLst>
            <a:gd name="adj1" fmla="val 16120"/>
            <a:gd name="adj2" fmla="val 16110"/>
          </a:avLst>
        </a:prstGeom>
        <a:solidFill>
          <a:srgbClr val="5B9BD5"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5B9BD5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</dgm:pt>
    <dgm:pt modelId="{F4BA69E6-BFDC-2E4F-A0E4-A5CD91A88617}" type="pres">
      <dgm:prSet presAssocID="{3F44BE08-DF02-584A-A0C5-3345E9B49CC4}" presName="ParentText" presStyleLbl="revTx" presStyleIdx="1" presStyleCnt="4">
        <dgm:presLayoutVars>
          <dgm:chMax val="0"/>
          <dgm:chPref val="0"/>
          <dgm:bulletEnabled val="1"/>
        </dgm:presLayoutVars>
      </dgm:prSet>
      <dgm:spPr/>
    </dgm:pt>
    <dgm:pt modelId="{922B0EF8-60CF-A443-A981-0418805625F8}" type="pres">
      <dgm:prSet presAssocID="{3F44BE08-DF02-584A-A0C5-3345E9B49CC4}" presName="Triangle" presStyleLbl="alignNode1" presStyleIdx="3" presStyleCnt="7"/>
      <dgm:spPr>
        <a:xfrm>
          <a:off x="3906481" y="375005"/>
          <a:ext cx="232797" cy="232797"/>
        </a:xfrm>
        <a:prstGeom prst="triangle">
          <a:avLst>
            <a:gd name="adj" fmla="val 100000"/>
          </a:avLst>
        </a:prstGeom>
        <a:solidFill>
          <a:srgbClr val="5B9BD5"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5B9BD5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</dgm:pt>
    <dgm:pt modelId="{AA5A4335-8B4D-1042-B0AD-E3B0F88B6D96}" type="pres">
      <dgm:prSet presAssocID="{A98F2C3B-76F2-7B4E-A5B7-1FBF20EC308E}" presName="sibTrans" presStyleCnt="0"/>
      <dgm:spPr/>
    </dgm:pt>
    <dgm:pt modelId="{E3C6123D-18D6-C147-91A4-8AFD12BA8915}" type="pres">
      <dgm:prSet presAssocID="{A98F2C3B-76F2-7B4E-A5B7-1FBF20EC308E}" presName="space" presStyleCnt="0"/>
      <dgm:spPr/>
    </dgm:pt>
    <dgm:pt modelId="{D9318400-7C93-5545-985F-546A25C55B37}" type="pres">
      <dgm:prSet presAssocID="{F774660E-49C3-7045-944C-2DB1A9F8B799}" presName="composite" presStyleCnt="0"/>
      <dgm:spPr/>
    </dgm:pt>
    <dgm:pt modelId="{CF3606F5-D1C0-D84F-8138-CBB5D14C21AE}" type="pres">
      <dgm:prSet presAssocID="{F774660E-49C3-7045-944C-2DB1A9F8B799}" presName="LShape" presStyleLbl="alignNode1" presStyleIdx="4" presStyleCnt="7"/>
      <dgm:spPr>
        <a:xfrm rot="5400000">
          <a:off x="4552996" y="101858"/>
          <a:ext cx="821320" cy="1366658"/>
        </a:xfrm>
        <a:prstGeom prst="corner">
          <a:avLst>
            <a:gd name="adj1" fmla="val 16120"/>
            <a:gd name="adj2" fmla="val 16110"/>
          </a:avLst>
        </a:prstGeom>
        <a:solidFill>
          <a:srgbClr val="5B9BD5"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5B9BD5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</dgm:pt>
    <dgm:pt modelId="{B3DD3EB4-4744-B94D-9808-E2086BECF1B5}" type="pres">
      <dgm:prSet presAssocID="{F774660E-49C3-7045-944C-2DB1A9F8B799}" presName="ParentText" presStyleLbl="revTx" presStyleIdx="2" presStyleCnt="4">
        <dgm:presLayoutVars>
          <dgm:chMax val="0"/>
          <dgm:chPref val="0"/>
          <dgm:bulletEnabled val="1"/>
        </dgm:presLayoutVars>
      </dgm:prSet>
      <dgm:spPr/>
    </dgm:pt>
    <dgm:pt modelId="{B77E36C9-8CF1-3748-AA0D-B3BE821AF839}" type="pres">
      <dgm:prSet presAssocID="{F774660E-49C3-7045-944C-2DB1A9F8B799}" presName="Triangle" presStyleLbl="alignNode1" presStyleIdx="5" presStyleCnt="7"/>
      <dgm:spPr>
        <a:xfrm>
          <a:off x="5416927" y="1244"/>
          <a:ext cx="232797" cy="232797"/>
        </a:xfrm>
        <a:prstGeom prst="triangle">
          <a:avLst>
            <a:gd name="adj" fmla="val 100000"/>
          </a:avLst>
        </a:prstGeom>
        <a:solidFill>
          <a:srgbClr val="5B9BD5"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5B9BD5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</dgm:pt>
    <dgm:pt modelId="{8D6501F7-F87A-7C48-9A8B-4FB4947AA318}" type="pres">
      <dgm:prSet presAssocID="{3697F3F8-D441-A640-9B9C-0757D3219BC8}" presName="sibTrans" presStyleCnt="0"/>
      <dgm:spPr/>
    </dgm:pt>
    <dgm:pt modelId="{7F54F49D-BB84-0E46-B3DC-4CCFF0C032D2}" type="pres">
      <dgm:prSet presAssocID="{3697F3F8-D441-A640-9B9C-0757D3219BC8}" presName="space" presStyleCnt="0"/>
      <dgm:spPr/>
    </dgm:pt>
    <dgm:pt modelId="{59F82F14-F674-A542-A85D-101A0BA66639}" type="pres">
      <dgm:prSet presAssocID="{94ECA484-15F8-344C-BFFF-B578FF9B195E}" presName="composite" presStyleCnt="0"/>
      <dgm:spPr/>
    </dgm:pt>
    <dgm:pt modelId="{6D8B5A16-4C61-0B4F-B929-60D5F73ADE49}" type="pres">
      <dgm:prSet presAssocID="{94ECA484-15F8-344C-BFFF-B578FF9B195E}" presName="LShape" presStyleLbl="alignNode1" presStyleIdx="6" presStyleCnt="7"/>
      <dgm:spPr>
        <a:xfrm rot="5400000">
          <a:off x="6063441" y="-271902"/>
          <a:ext cx="821320" cy="1366658"/>
        </a:xfrm>
        <a:prstGeom prst="corner">
          <a:avLst>
            <a:gd name="adj1" fmla="val 16120"/>
            <a:gd name="adj2" fmla="val 16110"/>
          </a:avLst>
        </a:prstGeom>
        <a:solidFill>
          <a:srgbClr val="5B9BD5"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5B9BD5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</dgm:pt>
    <dgm:pt modelId="{CB3CBB3A-31E3-EA4F-9157-97B0D1B0910B}" type="pres">
      <dgm:prSet presAssocID="{94ECA484-15F8-344C-BFFF-B578FF9B195E}" presName="ParentText" presStyleLbl="revTx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1C727304-7E91-DA49-8EAE-5A2C789BDF30}" srcId="{701B2DFF-C91C-424D-95BB-DF990F6ED275}" destId="{94ECA484-15F8-344C-BFFF-B578FF9B195E}" srcOrd="3" destOrd="0" parTransId="{8E61BBFC-F8A2-7042-90C9-481A5D13D1D7}" sibTransId="{D29E40D5-2D00-C842-B2F1-69ABD40B5408}"/>
    <dgm:cxn modelId="{A70B360A-638F-4B40-A19B-9B96B2415BC5}" type="presOf" srcId="{F86FDCFA-1D2C-4D41-9C4B-2318F9CE42D0}" destId="{2A4D7E0E-0E36-CD47-B98A-1BB5B2CB63C5}" srcOrd="0" destOrd="2" presId="urn:microsoft.com/office/officeart/2009/3/layout/StepUpProcess"/>
    <dgm:cxn modelId="{BC8F4D10-37DF-4744-9DAC-7CFD8AC902EF}" srcId="{F774660E-49C3-7045-944C-2DB1A9F8B799}" destId="{5F40033B-2797-D24E-8FC7-668076492778}" srcOrd="1" destOrd="0" parTransId="{788E29B0-6EEF-FF41-AB0C-D4FE5495EC61}" sibTransId="{5A88E801-285D-364A-9225-5FC3A68E9FBA}"/>
    <dgm:cxn modelId="{FB4FB61D-5E1C-DE41-A19D-4F219E61E4D1}" srcId="{701B2DFF-C91C-424D-95BB-DF990F6ED275}" destId="{F774660E-49C3-7045-944C-2DB1A9F8B799}" srcOrd="2" destOrd="0" parTransId="{DA4A05ED-CD65-D849-95CD-A4C7DF1A1ADF}" sibTransId="{3697F3F8-D441-A640-9B9C-0757D3219BC8}"/>
    <dgm:cxn modelId="{2281C21D-F2AD-8949-9701-FB7A6BF1CC09}" srcId="{3F44BE08-DF02-584A-A0C5-3345E9B49CC4}" destId="{7F72E95E-907B-DF49-B12B-A7A392EE8ADD}" srcOrd="0" destOrd="0" parTransId="{515C5815-E965-A141-A8A2-FF39F4141F08}" sibTransId="{56473256-D3E5-9F4F-9033-64BBEED587E0}"/>
    <dgm:cxn modelId="{35805D23-37B8-FD40-B260-5EF794EBB9A4}" srcId="{020A87A2-B405-1548-8F34-388C8D05C5B7}" destId="{F86FDCFA-1D2C-4D41-9C4B-2318F9CE42D0}" srcOrd="1" destOrd="0" parTransId="{7220EF8F-A294-1F4D-8C8D-27E755E2687E}" sibTransId="{2466CE5A-81C0-FF45-A086-622E7D029DEF}"/>
    <dgm:cxn modelId="{9CDE1F33-2B8B-514B-AD9E-9098D92D7268}" type="presOf" srcId="{7F72E95E-907B-DF49-B12B-A7A392EE8ADD}" destId="{F4BA69E6-BFDC-2E4F-A0E4-A5CD91A88617}" srcOrd="0" destOrd="1" presId="urn:microsoft.com/office/officeart/2009/3/layout/StepUpProcess"/>
    <dgm:cxn modelId="{C2D40451-31D8-5B4F-B4EA-3B85950D357D}" type="presOf" srcId="{F774660E-49C3-7045-944C-2DB1A9F8B799}" destId="{B3DD3EB4-4744-B94D-9808-E2086BECF1B5}" srcOrd="0" destOrd="0" presId="urn:microsoft.com/office/officeart/2009/3/layout/StepUpProcess"/>
    <dgm:cxn modelId="{07D50A56-7065-4849-BC4A-EC23C31AA4E7}" srcId="{701B2DFF-C91C-424D-95BB-DF990F6ED275}" destId="{3F44BE08-DF02-584A-A0C5-3345E9B49CC4}" srcOrd="1" destOrd="0" parTransId="{880F77B1-C911-B243-995C-B31204653236}" sibTransId="{A98F2C3B-76F2-7B4E-A5B7-1FBF20EC308E}"/>
    <dgm:cxn modelId="{D6080558-5383-0B43-89D0-1F538D665754}" type="presOf" srcId="{5F40033B-2797-D24E-8FC7-668076492778}" destId="{B3DD3EB4-4744-B94D-9808-E2086BECF1B5}" srcOrd="0" destOrd="2" presId="urn:microsoft.com/office/officeart/2009/3/layout/StepUpProcess"/>
    <dgm:cxn modelId="{B195065F-1A4D-6E44-BE17-18406503AC27}" type="presOf" srcId="{136F00E8-9CFD-AF43-B73C-6D962B504ABC}" destId="{2A4D7E0E-0E36-CD47-B98A-1BB5B2CB63C5}" srcOrd="0" destOrd="1" presId="urn:microsoft.com/office/officeart/2009/3/layout/StepUpProcess"/>
    <dgm:cxn modelId="{9D35505F-3F20-4940-8396-82422A11072C}" type="presOf" srcId="{33BC206B-2481-1B40-B0CB-F5D0FC189AE7}" destId="{CB3CBB3A-31E3-EA4F-9157-97B0D1B0910B}" srcOrd="0" destOrd="1" presId="urn:microsoft.com/office/officeart/2009/3/layout/StepUpProcess"/>
    <dgm:cxn modelId="{4515D180-F7D1-9447-A8A3-3FBF60C7A889}" srcId="{3F44BE08-DF02-584A-A0C5-3345E9B49CC4}" destId="{05471BAA-D29D-C24A-BA6E-B84785190B4E}" srcOrd="1" destOrd="0" parTransId="{5220C466-FFB4-5541-97DF-F7F94AC3B2E5}" sibTransId="{2A662EB7-222C-C447-A219-869A9E3A7819}"/>
    <dgm:cxn modelId="{B3CA2983-61FE-4540-B9DE-B9FC241D832D}" type="presOf" srcId="{3F44BE08-DF02-584A-A0C5-3345E9B49CC4}" destId="{F4BA69E6-BFDC-2E4F-A0E4-A5CD91A88617}" srcOrd="0" destOrd="0" presId="urn:microsoft.com/office/officeart/2009/3/layout/StepUpProcess"/>
    <dgm:cxn modelId="{5C571986-FCF9-AE42-85C6-716429391E52}" srcId="{F774660E-49C3-7045-944C-2DB1A9F8B799}" destId="{E810330D-30EE-0242-89B3-4BB02C058C88}" srcOrd="0" destOrd="0" parTransId="{63201DB8-0233-2F45-A776-685C7FF34DFE}" sibTransId="{CE2D9646-3042-F043-A5B5-C2893AD65B7E}"/>
    <dgm:cxn modelId="{B66C5094-4171-6F48-91B5-E190414E46BB}" srcId="{020A87A2-B405-1548-8F34-388C8D05C5B7}" destId="{136F00E8-9CFD-AF43-B73C-6D962B504ABC}" srcOrd="0" destOrd="0" parTransId="{CDA99F67-A608-E546-AB3A-9472F18B2CE1}" sibTransId="{751CAA08-D63B-C44C-97A4-D3483D6F1E8F}"/>
    <dgm:cxn modelId="{62F15AA0-38C1-994A-B37C-10344D5B000C}" srcId="{94ECA484-15F8-344C-BFFF-B578FF9B195E}" destId="{1A51C3C2-C9E0-9846-8174-96BE7268C448}" srcOrd="1" destOrd="0" parTransId="{1D3B3439-6BBD-B742-A845-75B7871DA6B3}" sibTransId="{BE1B93B9-A98E-FB4B-8203-C4688AD0659D}"/>
    <dgm:cxn modelId="{013C84A2-AC0A-DC4F-A7DC-DD1B55B4A75C}" type="presOf" srcId="{020A87A2-B405-1548-8F34-388C8D05C5B7}" destId="{2A4D7E0E-0E36-CD47-B98A-1BB5B2CB63C5}" srcOrd="0" destOrd="0" presId="urn:microsoft.com/office/officeart/2009/3/layout/StepUpProcess"/>
    <dgm:cxn modelId="{3FBA3CAE-7F0B-4F4A-ADBF-1FCA60FA59C1}" srcId="{701B2DFF-C91C-424D-95BB-DF990F6ED275}" destId="{020A87A2-B405-1548-8F34-388C8D05C5B7}" srcOrd="0" destOrd="0" parTransId="{88A397FF-E83C-3041-9656-57F6F89527CB}" sibTransId="{40B800F7-E317-AB47-9EC7-C3301BD074DD}"/>
    <dgm:cxn modelId="{468340B1-511D-3146-A94E-EAB081B65738}" type="presOf" srcId="{701B2DFF-C91C-424D-95BB-DF990F6ED275}" destId="{B8F12BE6-7725-6947-A6E0-EA3A24DDF2AA}" srcOrd="0" destOrd="0" presId="urn:microsoft.com/office/officeart/2009/3/layout/StepUpProcess"/>
    <dgm:cxn modelId="{1EFDFAB9-E46D-DE48-8A35-BF2372A1AA62}" srcId="{94ECA484-15F8-344C-BFFF-B578FF9B195E}" destId="{33BC206B-2481-1B40-B0CB-F5D0FC189AE7}" srcOrd="0" destOrd="0" parTransId="{6BFB6784-1BB7-274F-A803-CDB034CEA3F4}" sibTransId="{39A5D507-6977-B144-A440-1CE81F3EAA1F}"/>
    <dgm:cxn modelId="{899B21D4-5755-F647-BAB5-0083DAF74F2D}" type="presOf" srcId="{1A51C3C2-C9E0-9846-8174-96BE7268C448}" destId="{CB3CBB3A-31E3-EA4F-9157-97B0D1B0910B}" srcOrd="0" destOrd="2" presId="urn:microsoft.com/office/officeart/2009/3/layout/StepUpProcess"/>
    <dgm:cxn modelId="{CE6F50D4-1EA7-4C47-BE73-618AAEBB341E}" type="presOf" srcId="{05471BAA-D29D-C24A-BA6E-B84785190B4E}" destId="{F4BA69E6-BFDC-2E4F-A0E4-A5CD91A88617}" srcOrd="0" destOrd="2" presId="urn:microsoft.com/office/officeart/2009/3/layout/StepUpProcess"/>
    <dgm:cxn modelId="{95E2D1E3-D29E-9E49-9C10-42478F58B72F}" type="presOf" srcId="{94ECA484-15F8-344C-BFFF-B578FF9B195E}" destId="{CB3CBB3A-31E3-EA4F-9157-97B0D1B0910B}" srcOrd="0" destOrd="0" presId="urn:microsoft.com/office/officeart/2009/3/layout/StepUpProcess"/>
    <dgm:cxn modelId="{028FA9E9-A2BB-7044-B6AB-E0E33D6A714C}" type="presOf" srcId="{E810330D-30EE-0242-89B3-4BB02C058C88}" destId="{B3DD3EB4-4744-B94D-9808-E2086BECF1B5}" srcOrd="0" destOrd="1" presId="urn:microsoft.com/office/officeart/2009/3/layout/StepUpProcess"/>
    <dgm:cxn modelId="{A4991BB3-1942-3F41-AF4B-D03CF54A39D7}" type="presParOf" srcId="{B8F12BE6-7725-6947-A6E0-EA3A24DDF2AA}" destId="{789B3A1F-0D36-4D48-8115-E390DC976804}" srcOrd="0" destOrd="0" presId="urn:microsoft.com/office/officeart/2009/3/layout/StepUpProcess"/>
    <dgm:cxn modelId="{83143652-ED89-4C44-AADA-2250109311DF}" type="presParOf" srcId="{789B3A1F-0D36-4D48-8115-E390DC976804}" destId="{88A88F4A-38CE-4F4D-949E-6B490550BD64}" srcOrd="0" destOrd="0" presId="urn:microsoft.com/office/officeart/2009/3/layout/StepUpProcess"/>
    <dgm:cxn modelId="{A5ED72AB-8534-5744-A6D1-801235EC94AA}" type="presParOf" srcId="{789B3A1F-0D36-4D48-8115-E390DC976804}" destId="{2A4D7E0E-0E36-CD47-B98A-1BB5B2CB63C5}" srcOrd="1" destOrd="0" presId="urn:microsoft.com/office/officeart/2009/3/layout/StepUpProcess"/>
    <dgm:cxn modelId="{B62F144E-C197-A747-B525-DB1984422C2C}" type="presParOf" srcId="{789B3A1F-0D36-4D48-8115-E390DC976804}" destId="{9960D440-F5D5-BB46-A111-E3CE712F03B6}" srcOrd="2" destOrd="0" presId="urn:microsoft.com/office/officeart/2009/3/layout/StepUpProcess"/>
    <dgm:cxn modelId="{2C0A5695-3099-4143-83C0-2BE4624FF8F5}" type="presParOf" srcId="{B8F12BE6-7725-6947-A6E0-EA3A24DDF2AA}" destId="{623C51BF-6496-FE49-8E67-14E2FC8B4B46}" srcOrd="1" destOrd="0" presId="urn:microsoft.com/office/officeart/2009/3/layout/StepUpProcess"/>
    <dgm:cxn modelId="{CABAAC45-99D5-C043-8E92-B24022C7A3A5}" type="presParOf" srcId="{623C51BF-6496-FE49-8E67-14E2FC8B4B46}" destId="{7DA06E99-DD66-B746-943C-B9C15CE8FE23}" srcOrd="0" destOrd="0" presId="urn:microsoft.com/office/officeart/2009/3/layout/StepUpProcess"/>
    <dgm:cxn modelId="{F82D5384-8BE1-6343-B055-883A7F94284B}" type="presParOf" srcId="{B8F12BE6-7725-6947-A6E0-EA3A24DDF2AA}" destId="{EC6C4AA4-2FF3-4242-9ADA-5DB8A8AF38B1}" srcOrd="2" destOrd="0" presId="urn:microsoft.com/office/officeart/2009/3/layout/StepUpProcess"/>
    <dgm:cxn modelId="{11C700B7-1F1B-0C4D-8D08-D04A603C3060}" type="presParOf" srcId="{EC6C4AA4-2FF3-4242-9ADA-5DB8A8AF38B1}" destId="{817322FD-C2E1-8E43-9194-B72111B1D082}" srcOrd="0" destOrd="0" presId="urn:microsoft.com/office/officeart/2009/3/layout/StepUpProcess"/>
    <dgm:cxn modelId="{8857ABB8-F068-CF4E-A3B1-6D68980356AC}" type="presParOf" srcId="{EC6C4AA4-2FF3-4242-9ADA-5DB8A8AF38B1}" destId="{F4BA69E6-BFDC-2E4F-A0E4-A5CD91A88617}" srcOrd="1" destOrd="0" presId="urn:microsoft.com/office/officeart/2009/3/layout/StepUpProcess"/>
    <dgm:cxn modelId="{92FCCC0D-A79D-BD40-B4B2-B32F01C0B482}" type="presParOf" srcId="{EC6C4AA4-2FF3-4242-9ADA-5DB8A8AF38B1}" destId="{922B0EF8-60CF-A443-A981-0418805625F8}" srcOrd="2" destOrd="0" presId="urn:microsoft.com/office/officeart/2009/3/layout/StepUpProcess"/>
    <dgm:cxn modelId="{9E0F400A-EE26-6547-A618-00E0E101EED5}" type="presParOf" srcId="{B8F12BE6-7725-6947-A6E0-EA3A24DDF2AA}" destId="{AA5A4335-8B4D-1042-B0AD-E3B0F88B6D96}" srcOrd="3" destOrd="0" presId="urn:microsoft.com/office/officeart/2009/3/layout/StepUpProcess"/>
    <dgm:cxn modelId="{E18B28B2-054E-DD44-A8E7-534A530B566A}" type="presParOf" srcId="{AA5A4335-8B4D-1042-B0AD-E3B0F88B6D96}" destId="{E3C6123D-18D6-C147-91A4-8AFD12BA8915}" srcOrd="0" destOrd="0" presId="urn:microsoft.com/office/officeart/2009/3/layout/StepUpProcess"/>
    <dgm:cxn modelId="{41CF4485-C2AB-9943-8160-BC13712A3A32}" type="presParOf" srcId="{B8F12BE6-7725-6947-A6E0-EA3A24DDF2AA}" destId="{D9318400-7C93-5545-985F-546A25C55B37}" srcOrd="4" destOrd="0" presId="urn:microsoft.com/office/officeart/2009/3/layout/StepUpProcess"/>
    <dgm:cxn modelId="{7D1C14A0-6E2D-0843-84B0-D9C82CB0A8E0}" type="presParOf" srcId="{D9318400-7C93-5545-985F-546A25C55B37}" destId="{CF3606F5-D1C0-D84F-8138-CBB5D14C21AE}" srcOrd="0" destOrd="0" presId="urn:microsoft.com/office/officeart/2009/3/layout/StepUpProcess"/>
    <dgm:cxn modelId="{42F6E590-7CF3-7A4D-8FA4-A966ABB18149}" type="presParOf" srcId="{D9318400-7C93-5545-985F-546A25C55B37}" destId="{B3DD3EB4-4744-B94D-9808-E2086BECF1B5}" srcOrd="1" destOrd="0" presId="urn:microsoft.com/office/officeart/2009/3/layout/StepUpProcess"/>
    <dgm:cxn modelId="{DB371058-D4E8-7A40-A93E-469E1176ED23}" type="presParOf" srcId="{D9318400-7C93-5545-985F-546A25C55B37}" destId="{B77E36C9-8CF1-3748-AA0D-B3BE821AF839}" srcOrd="2" destOrd="0" presId="urn:microsoft.com/office/officeart/2009/3/layout/StepUpProcess"/>
    <dgm:cxn modelId="{C4EB2B69-2403-F447-B7DF-0C2E32A62B28}" type="presParOf" srcId="{B8F12BE6-7725-6947-A6E0-EA3A24DDF2AA}" destId="{8D6501F7-F87A-7C48-9A8B-4FB4947AA318}" srcOrd="5" destOrd="0" presId="urn:microsoft.com/office/officeart/2009/3/layout/StepUpProcess"/>
    <dgm:cxn modelId="{A99E15CC-CBA3-0749-82E4-06812F081201}" type="presParOf" srcId="{8D6501F7-F87A-7C48-9A8B-4FB4947AA318}" destId="{7F54F49D-BB84-0E46-B3DC-4CCFF0C032D2}" srcOrd="0" destOrd="0" presId="urn:microsoft.com/office/officeart/2009/3/layout/StepUpProcess"/>
    <dgm:cxn modelId="{CB87BE12-A062-8F4D-A923-66D17CEECA32}" type="presParOf" srcId="{B8F12BE6-7725-6947-A6E0-EA3A24DDF2AA}" destId="{59F82F14-F674-A542-A85D-101A0BA66639}" srcOrd="6" destOrd="0" presId="urn:microsoft.com/office/officeart/2009/3/layout/StepUpProcess"/>
    <dgm:cxn modelId="{3452DF4A-9834-C447-8C8C-C2FBA387412D}" type="presParOf" srcId="{59F82F14-F674-A542-A85D-101A0BA66639}" destId="{6D8B5A16-4C61-0B4F-B929-60D5F73ADE49}" srcOrd="0" destOrd="0" presId="urn:microsoft.com/office/officeart/2009/3/layout/StepUpProcess"/>
    <dgm:cxn modelId="{1D5CB7B7-3587-1C42-A232-387F10EEE893}" type="presParOf" srcId="{59F82F14-F674-A542-A85D-101A0BA66639}" destId="{CB3CBB3A-31E3-EA4F-9157-97B0D1B0910B}" srcOrd="1" destOrd="0" presId="urn:microsoft.com/office/officeart/2009/3/layout/StepUp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A88F4A-38CE-4F4D-949E-6B490550BD64}">
      <dsp:nvSpPr>
        <dsp:cNvPr id="0" name=""/>
        <dsp:cNvSpPr/>
      </dsp:nvSpPr>
      <dsp:spPr>
        <a:xfrm rot="5400000">
          <a:off x="1517036" y="1379960"/>
          <a:ext cx="1334370" cy="2220363"/>
        </a:xfrm>
        <a:prstGeom prst="corner">
          <a:avLst>
            <a:gd name="adj1" fmla="val 16120"/>
            <a:gd name="adj2" fmla="val 16110"/>
          </a:avLst>
        </a:prstGeom>
        <a:solidFill>
          <a:srgbClr val="5B9BD5"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5B9BD5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4D7E0E-0E36-CD47-B98A-1BB5B2CB63C5}">
      <dsp:nvSpPr>
        <dsp:cNvPr id="0" name=""/>
        <dsp:cNvSpPr/>
      </dsp:nvSpPr>
      <dsp:spPr>
        <a:xfrm>
          <a:off x="1294297" y="2043370"/>
          <a:ext cx="2004556" cy="17571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DengXian" panose="02010600030101010101" pitchFamily="2" charset="-122"/>
              <a:cs typeface="+mn-cs"/>
            </a:rPr>
            <a:t>2017</a:t>
          </a:r>
          <a:endParaRPr lang="zh-CN" altLang="en-US" sz="1600" kern="120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alibri" panose="020F0502020204030204"/>
            <a:ea typeface="DengXian" panose="02010600030101010101" pitchFamily="2" charset="-122"/>
            <a:cs typeface="+mn-cs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600" kern="120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DengXian" panose="02010600030101010101" pitchFamily="2" charset="-122"/>
              <a:cs typeface="+mn-cs"/>
            </a:rPr>
            <a:t>用户意图领域分类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600" kern="120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DengXian" panose="02010600030101010101" pitchFamily="2" charset="-122"/>
              <a:cs typeface="+mn-cs"/>
            </a:rPr>
            <a:t>特定域任务型人机对话在线评测</a:t>
          </a:r>
        </a:p>
      </dsp:txBody>
      <dsp:txXfrm>
        <a:off x="1294297" y="2043370"/>
        <a:ext cx="2004556" cy="1757111"/>
      </dsp:txXfrm>
    </dsp:sp>
    <dsp:sp modelId="{9960D440-F5D5-BB46-A111-E3CE712F03B6}">
      <dsp:nvSpPr>
        <dsp:cNvPr id="0" name=""/>
        <dsp:cNvSpPr/>
      </dsp:nvSpPr>
      <dsp:spPr>
        <a:xfrm>
          <a:off x="2920635" y="1216495"/>
          <a:ext cx="378218" cy="378218"/>
        </a:xfrm>
        <a:prstGeom prst="triangle">
          <a:avLst>
            <a:gd name="adj" fmla="val 100000"/>
          </a:avLst>
        </a:prstGeom>
        <a:solidFill>
          <a:srgbClr val="5B9BD5"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5B9BD5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7322FD-C2E1-8E43-9194-B72111B1D082}">
      <dsp:nvSpPr>
        <dsp:cNvPr id="0" name=""/>
        <dsp:cNvSpPr/>
      </dsp:nvSpPr>
      <dsp:spPr>
        <a:xfrm rot="5400000">
          <a:off x="3971005" y="772723"/>
          <a:ext cx="1334370" cy="2220363"/>
        </a:xfrm>
        <a:prstGeom prst="corner">
          <a:avLst>
            <a:gd name="adj1" fmla="val 16120"/>
            <a:gd name="adj2" fmla="val 16110"/>
          </a:avLst>
        </a:prstGeom>
        <a:solidFill>
          <a:srgbClr val="5B9BD5"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5B9BD5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BA69E6-BFDC-2E4F-A0E4-A5CD91A88617}">
      <dsp:nvSpPr>
        <dsp:cNvPr id="0" name=""/>
        <dsp:cNvSpPr/>
      </dsp:nvSpPr>
      <dsp:spPr>
        <a:xfrm>
          <a:off x="3748265" y="1436133"/>
          <a:ext cx="2004556" cy="17571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DengXian" panose="02010600030101010101" pitchFamily="2" charset="-122"/>
              <a:cs typeface="+mn-cs"/>
            </a:rPr>
            <a:t>2018</a:t>
          </a:r>
          <a:endParaRPr lang="zh-CN" altLang="en-US" sz="1600" kern="120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alibri" panose="020F0502020204030204"/>
            <a:ea typeface="DengXian" panose="02010600030101010101" pitchFamily="2" charset="-122"/>
            <a:cs typeface="+mn-cs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600" kern="120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DengXian" panose="02010600030101010101" pitchFamily="2" charset="-122"/>
              <a:cs typeface="+mn-cs"/>
            </a:rPr>
            <a:t>用户意图领域分类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600" kern="120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DengXian" panose="02010600030101010101" pitchFamily="2" charset="-122"/>
              <a:cs typeface="+mn-cs"/>
            </a:rPr>
            <a:t>特定域任务型人机对话在线评测</a:t>
          </a:r>
        </a:p>
      </dsp:txBody>
      <dsp:txXfrm>
        <a:off x="3748265" y="1436133"/>
        <a:ext cx="2004556" cy="1757111"/>
      </dsp:txXfrm>
    </dsp:sp>
    <dsp:sp modelId="{922B0EF8-60CF-A443-A981-0418805625F8}">
      <dsp:nvSpPr>
        <dsp:cNvPr id="0" name=""/>
        <dsp:cNvSpPr/>
      </dsp:nvSpPr>
      <dsp:spPr>
        <a:xfrm>
          <a:off x="5374603" y="609258"/>
          <a:ext cx="378218" cy="378218"/>
        </a:xfrm>
        <a:prstGeom prst="triangle">
          <a:avLst>
            <a:gd name="adj" fmla="val 100000"/>
          </a:avLst>
        </a:prstGeom>
        <a:solidFill>
          <a:srgbClr val="5B9BD5"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5B9BD5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3606F5-D1C0-D84F-8138-CBB5D14C21AE}">
      <dsp:nvSpPr>
        <dsp:cNvPr id="0" name=""/>
        <dsp:cNvSpPr/>
      </dsp:nvSpPr>
      <dsp:spPr>
        <a:xfrm rot="5400000">
          <a:off x="6424974" y="165486"/>
          <a:ext cx="1334370" cy="2220363"/>
        </a:xfrm>
        <a:prstGeom prst="corner">
          <a:avLst>
            <a:gd name="adj1" fmla="val 16120"/>
            <a:gd name="adj2" fmla="val 16110"/>
          </a:avLst>
        </a:prstGeom>
        <a:solidFill>
          <a:srgbClr val="5B9BD5"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5B9BD5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3DD3EB4-4744-B94D-9808-E2086BECF1B5}">
      <dsp:nvSpPr>
        <dsp:cNvPr id="0" name=""/>
        <dsp:cNvSpPr/>
      </dsp:nvSpPr>
      <dsp:spPr>
        <a:xfrm>
          <a:off x="6202234" y="828896"/>
          <a:ext cx="2004556" cy="17571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DengXian" panose="02010600030101010101" pitchFamily="2" charset="-122"/>
              <a:cs typeface="+mn-cs"/>
            </a:rPr>
            <a:t>2019</a:t>
          </a:r>
          <a:endParaRPr lang="zh-CN" altLang="en-US" sz="1600" kern="120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alibri" panose="020F0502020204030204"/>
            <a:ea typeface="DengXian" panose="02010600030101010101" pitchFamily="2" charset="-122"/>
            <a:cs typeface="+mn-cs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600" kern="120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DengXian" panose="02010600030101010101" pitchFamily="2" charset="-122"/>
              <a:cs typeface="+mn-cs"/>
            </a:rPr>
            <a:t>自然语言理解评测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600" kern="120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DengXian" panose="02010600030101010101" pitchFamily="2" charset="-122"/>
              <a:cs typeface="+mn-cs"/>
            </a:rPr>
            <a:t>个性化对话竞赛</a:t>
          </a:r>
        </a:p>
      </dsp:txBody>
      <dsp:txXfrm>
        <a:off x="6202234" y="828896"/>
        <a:ext cx="2004556" cy="1757111"/>
      </dsp:txXfrm>
    </dsp:sp>
    <dsp:sp modelId="{B77E36C9-8CF1-3748-AA0D-B3BE821AF839}">
      <dsp:nvSpPr>
        <dsp:cNvPr id="0" name=""/>
        <dsp:cNvSpPr/>
      </dsp:nvSpPr>
      <dsp:spPr>
        <a:xfrm>
          <a:off x="7828572" y="2021"/>
          <a:ext cx="378218" cy="378218"/>
        </a:xfrm>
        <a:prstGeom prst="triangle">
          <a:avLst>
            <a:gd name="adj" fmla="val 100000"/>
          </a:avLst>
        </a:prstGeom>
        <a:solidFill>
          <a:srgbClr val="5B9BD5"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5B9BD5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8B5A16-4C61-0B4F-B929-60D5F73ADE49}">
      <dsp:nvSpPr>
        <dsp:cNvPr id="0" name=""/>
        <dsp:cNvSpPr/>
      </dsp:nvSpPr>
      <dsp:spPr>
        <a:xfrm rot="5400000">
          <a:off x="8878942" y="-441750"/>
          <a:ext cx="1334370" cy="2220363"/>
        </a:xfrm>
        <a:prstGeom prst="corner">
          <a:avLst>
            <a:gd name="adj1" fmla="val 16120"/>
            <a:gd name="adj2" fmla="val 16110"/>
          </a:avLst>
        </a:prstGeom>
        <a:solidFill>
          <a:srgbClr val="5B9BD5"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5B9BD5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B3CBB3A-31E3-EA4F-9157-97B0D1B0910B}">
      <dsp:nvSpPr>
        <dsp:cNvPr id="0" name=""/>
        <dsp:cNvSpPr/>
      </dsp:nvSpPr>
      <dsp:spPr>
        <a:xfrm>
          <a:off x="8656202" y="221660"/>
          <a:ext cx="2004556" cy="17571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DengXian" panose="02010600030101010101" pitchFamily="2" charset="-122"/>
              <a:cs typeface="+mn-cs"/>
            </a:rPr>
            <a:t>2020</a:t>
          </a:r>
          <a:endParaRPr lang="zh-CN" altLang="en-US" sz="1600" kern="120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alibri" panose="020F0502020204030204"/>
            <a:ea typeface="DengXian" panose="02010600030101010101" pitchFamily="2" charset="-122"/>
            <a:cs typeface="+mn-cs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600" kern="120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DengXian" panose="02010600030101010101" pitchFamily="2" charset="-122"/>
              <a:cs typeface="+mn-cs"/>
            </a:rPr>
            <a:t>小样本对话语言理解技术评测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600" kern="120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DengXian" panose="02010600030101010101" pitchFamily="2" charset="-122"/>
              <a:cs typeface="+mn-cs"/>
            </a:rPr>
            <a:t>知识驱动的多轮对话竞赛</a:t>
          </a:r>
        </a:p>
      </dsp:txBody>
      <dsp:txXfrm>
        <a:off x="8656202" y="221660"/>
        <a:ext cx="2004556" cy="175711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StepUpProcess">
  <dgm:title val=""/>
  <dgm:desc val=""/>
  <dgm:catLst>
    <dgm:cat type="process" pri="13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b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b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onstrLst>
      <dgm:constr type="alignOff" forName="rootnode" val="1"/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-0.765"/>
      <dgm:constr type="w" for="ch" forName="sibTrans" refType="w" fact="0.103"/>
      <dgm:constr type="h" for="ch" forName="sibTrans" refType="h" fact="0.103"/>
    </dgm:constrLst>
    <dgm:forEach name="nodesForEach" axis="ch" ptType="node">
      <dgm:layoutNode name="composite">
        <dgm:alg type="composite">
          <dgm:param type="ar" val="0.86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LShape" refType="w" fact="0"/>
              <dgm:constr type="t" for="ch" forName="LShape" refType="h" fact="0.2347"/>
              <dgm:constr type="w" for="ch" forName="LShape" refType="w" fact="0.998"/>
              <dgm:constr type="h" for="ch" forName="LShape" refType="h" fact="0.5164"/>
              <dgm:constr type="r" for="ch" forName="ParentText" refType="w"/>
              <dgm:constr type="t" for="ch" forName="ParentText" refType="h" fact="0.32"/>
              <dgm:constr type="w" for="ch" forName="ParentText" refType="w" fact="0.901"/>
              <dgm:constr type="h" for="ch" forName="ParentText" refType="h" fact="0.68"/>
              <dgm:constr type="l" for="ch" forName="Triangle" refType="w" fact="0.83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if>
          <dgm:else name="Name5">
            <dgm:constrLst>
              <dgm:constr type="l" for="ch" forName="LShape" refType="w" fact="0.002"/>
              <dgm:constr type="t" for="ch" forName="LShape" refType="h" fact="0.2347"/>
              <dgm:constr type="w" for="ch" forName="LShape" refType="w"/>
              <dgm:constr type="h" for="ch" forName="LShape" refType="h" fact="0.5164"/>
              <dgm:constr type="l" for="ch" forName="ParentText" refType="w" fact="0"/>
              <dgm:constr type="t" for="ch" forName="ParentText" refType="h" fact="0.32"/>
              <dgm:constr type="w" for="ch" forName="ParentText" refType="w" fact="0.902"/>
              <dgm:constr type="h" for="ch" forName="ParentText" refType="h" fact="0.68"/>
              <dgm:constr type="l" for="ch" forName="Triangle" refType="w" fact="0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else>
        </dgm:choose>
        <dgm:layoutNode name="LShape" styleLbl="alignNode1">
          <dgm:alg type="sp"/>
          <dgm:choose name="Name6">
            <dgm:if name="Name7" func="var" arg="dir" op="equ" val="norm">
              <dgm:shape xmlns:r="http://schemas.openxmlformats.org/officeDocument/2006/relationships" rot="90" type="corner" r:blip="">
                <dgm:adjLst>
                  <dgm:adj idx="1" val="0.1612"/>
                  <dgm:adj idx="2" val="0.1611"/>
                </dgm:adjLst>
              </dgm:shape>
            </dgm:if>
            <dgm:else name="Name8">
              <dgm:shape xmlns:r="http://schemas.openxmlformats.org/officeDocument/2006/relationships" rot="180" type="corner" r:blip="">
                <dgm:adjLst>
                  <dgm:adj idx="1" val="0.1612"/>
                  <dgm:adj idx="2" val="0.1611"/>
                </dgm:adjLst>
              </dgm:shape>
            </dgm:else>
          </dgm:choose>
          <dgm:presOf/>
        </dgm:layoutNode>
        <dgm:layoutNode name="ParentTex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9">
          <dgm:if name="Name10" axis="followSib" ptType="node" func="cnt" op="gte" val="1">
            <dgm:layoutNode name="Triangle" styleLbl="alignNode1">
              <dgm:alg type="sp"/>
              <dgm:choose name="Name11">
                <dgm:if name="Name12" func="var" arg="dir" op="equ" val="norm">
                  <dgm:shape xmlns:r="http://schemas.openxmlformats.org/officeDocument/2006/relationships" type="triangle" r:blip="">
                    <dgm:adjLst>
                      <dgm:adj idx="1" val="1"/>
                    </dgm:adjLst>
                  </dgm:shape>
                </dgm:if>
                <dgm:else name="Name13">
                  <dgm:shape xmlns:r="http://schemas.openxmlformats.org/officeDocument/2006/relationships" rot="90" type="triangle" r:blip="">
                    <dgm:adjLst>
                      <dgm:adj idx="1" val="1"/>
                    </dgm:adjLst>
                  </dgm:shape>
                </dgm:else>
              </dgm:choose>
              <dgm:presOf/>
            </dgm:layoutNode>
          </dgm:if>
          <dgm:else name="Name14"/>
        </dgm:choose>
      </dgm:layoutNode>
      <dgm:forEach name="sibTransForEach" axis="followSib" ptType="sibTrans" cnt="1">
        <dgm:layoutNode name="sibTrans">
          <dgm:alg type="composite">
            <dgm:param type="ar" val="0.861"/>
          </dgm:alg>
          <dgm:constrLst>
            <dgm:constr type="w" for="ch" forName="space" refType="w"/>
            <dgm:constr type="h" for="ch" forName="space" refType="w"/>
          </dgm:constrLst>
          <dgm:layoutNode name="space" styleLbl="alignNode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A97F5B31-CE45-DF48-862E-8B5807E7C79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0C8C681-1F47-224D-B768-DB308F0C5A0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61BAAD-FF0E-9843-9DD4-0D665066A03D}" type="datetimeFigureOut">
              <a:rPr kumimoji="1" lang="zh-CN" altLang="en-US" smtClean="0"/>
              <a:t>2020/7/9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D952260-B471-3645-8B2D-11F64A68450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9E573CF-83DD-4848-8B37-97812658404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DA234A-F38F-3E4E-ADC5-07BB5F06933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1005971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309E56-0EEB-6E48-BD99-8DBF2027FA2B}" type="datetimeFigureOut">
              <a:rPr kumimoji="1" lang="zh-CN" altLang="en-US" smtClean="0"/>
              <a:t>2020/7/9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962865-EACF-CB40-A479-5153795FEE4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6427927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mooc.yanxishe.com/open/course/795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file.aconf.org/conf/hz/2020/03/174917/files/2006_05702.pdf" TargetMode="Externa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mooc.yanxishe.com/course/814/learn?lessonid=3326#lesson/3326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arxiv.org/abs/2004.04100" TargetMode="Externa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62865-EACF-CB40-A479-5153795FEE42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80273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/>
              <a:t>（</a:t>
            </a:r>
            <a:r>
              <a:rPr kumimoji="1" lang="en-US" altLang="zh-CN"/>
              <a:t>0</a:t>
            </a:r>
            <a:r>
              <a:rPr kumimoji="1" lang="zh-CN" altLang="en-US"/>
              <a:t>）评测结果，我们这里为了方便比较，取了前三名</a:t>
            </a:r>
            <a:endParaRPr kumimoji="1" lang="en-US" altLang="zh-CN"/>
          </a:p>
          <a:p>
            <a:r>
              <a:rPr kumimoji="1" lang="zh-CN" altLang="en-US"/>
              <a:t>（</a:t>
            </a:r>
            <a:r>
              <a:rPr kumimoji="1" lang="en-US" altLang="zh-CN"/>
              <a:t>1</a:t>
            </a:r>
            <a:r>
              <a:rPr kumimoji="1" lang="zh-CN" altLang="en-US"/>
              <a:t>）评价指标直接使用</a:t>
            </a:r>
            <a:r>
              <a:rPr kumimoji="1" lang="en-US" altLang="zh-CN"/>
              <a:t>F</a:t>
            </a:r>
            <a:r>
              <a:rPr kumimoji="1" lang="zh-CN" altLang="en-US"/>
              <a:t>值</a:t>
            </a:r>
            <a:endParaRPr kumimoji="1" lang="en-US" altLang="zh-CN"/>
          </a:p>
          <a:p>
            <a:r>
              <a:rPr kumimoji="1" lang="zh-CN" altLang="en-US"/>
              <a:t>（</a:t>
            </a:r>
            <a:r>
              <a:rPr kumimoji="1" lang="en-US" altLang="zh-CN"/>
              <a:t>2</a:t>
            </a:r>
            <a:r>
              <a:rPr kumimoji="1" lang="zh-CN" altLang="en-US"/>
              <a:t>）开放域可以自行收集数据，效果要好一些</a:t>
            </a:r>
            <a:endParaRPr kumimoji="1" lang="en-US" altLang="zh-CN"/>
          </a:p>
          <a:p>
            <a:r>
              <a:rPr kumimoji="1" lang="zh-CN" altLang="en-US"/>
              <a:t>（</a:t>
            </a:r>
            <a:r>
              <a:rPr kumimoji="1" lang="en-US" altLang="zh-CN"/>
              <a:t>3</a:t>
            </a:r>
            <a:r>
              <a:rPr kumimoji="1" lang="zh-CN" altLang="en-US"/>
              <a:t>）</a:t>
            </a:r>
            <a:r>
              <a:rPr kumimoji="1" lang="en-US" altLang="zh-CN"/>
              <a:t>ECDT</a:t>
            </a:r>
            <a:r>
              <a:rPr kumimoji="1" lang="zh-CN" altLang="en-US"/>
              <a:t> </a:t>
            </a:r>
            <a:r>
              <a:rPr kumimoji="1" lang="en-US" altLang="zh-CN"/>
              <a:t>2018</a:t>
            </a:r>
            <a:r>
              <a:rPr kumimoji="1" lang="zh-CN" altLang="en-US"/>
              <a:t>增加了数据，难度更大一些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62865-EACF-CB40-A479-5153795FEE42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222034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/>
              <a:t>（</a:t>
            </a:r>
            <a:r>
              <a:rPr kumimoji="1" lang="en-US" altLang="zh-CN"/>
              <a:t>1</a:t>
            </a:r>
            <a:r>
              <a:rPr kumimoji="1" lang="zh-CN" altLang="en-US"/>
              <a:t>）</a:t>
            </a:r>
            <a:r>
              <a:rPr kumimoji="1" lang="en-US" altLang="zh-CN"/>
              <a:t>ECDT</a:t>
            </a:r>
            <a:r>
              <a:rPr kumimoji="1" lang="zh-CN" altLang="en-US"/>
              <a:t> </a:t>
            </a:r>
            <a:r>
              <a:rPr kumimoji="1" lang="en-US" altLang="zh-CN"/>
              <a:t>2017</a:t>
            </a:r>
            <a:r>
              <a:rPr kumimoji="1" lang="zh-CN" altLang="en-US"/>
              <a:t>第一名在封闭域和开放域都取得第一名，使用</a:t>
            </a:r>
            <a:r>
              <a:rPr kumimoji="1" lang="en-US" altLang="zh-CN"/>
              <a:t>LSTM</a:t>
            </a:r>
            <a:r>
              <a:rPr kumimoji="1" lang="zh-CN" altLang="en-US"/>
              <a:t>分类和领域关键词（使用人工构建的领域知识表）修正；</a:t>
            </a:r>
            <a:endParaRPr kumimoji="1" lang="en-US" altLang="zh-CN"/>
          </a:p>
          <a:p>
            <a:r>
              <a:rPr kumimoji="1" lang="zh-CN" altLang="en-US"/>
              <a:t>（</a:t>
            </a:r>
            <a:r>
              <a:rPr kumimoji="1" lang="en-US" altLang="zh-CN"/>
              <a:t>2</a:t>
            </a:r>
            <a:r>
              <a:rPr kumimoji="1" lang="zh-CN" altLang="en-US"/>
              <a:t>）</a:t>
            </a:r>
            <a:r>
              <a:rPr kumimoji="1"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ECDT</a:t>
            </a:r>
            <a:r>
              <a:rPr kumimoji="1"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kumimoji="1"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2017</a:t>
            </a:r>
            <a:r>
              <a:rPr kumimoji="1"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，有一些使用深度学习的方案，还有很多使用机器学习（</a:t>
            </a:r>
            <a:r>
              <a:rPr kumimoji="1"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N-gram</a:t>
            </a:r>
            <a:r>
              <a:rPr kumimoji="1"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kumimoji="1"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kumimoji="1"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kumimoji="1"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SVM</a:t>
            </a:r>
            <a:r>
              <a:rPr kumimoji="1"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）、规则模板的方案；</a:t>
            </a:r>
            <a:r>
              <a:rPr lang="zh-CN" altLang="en-US"/>
              <a:t> </a:t>
            </a:r>
            <a:endParaRPr kumimoji="1" lang="en-US" altLang="zh-CN"/>
          </a:p>
          <a:p>
            <a:r>
              <a:rPr kumimoji="1" lang="zh-CN" altLang="en-US"/>
              <a:t>（</a:t>
            </a:r>
            <a:r>
              <a:rPr kumimoji="1" lang="en-US" altLang="zh-CN"/>
              <a:t>3</a:t>
            </a:r>
            <a:r>
              <a:rPr kumimoji="1" lang="zh-CN" altLang="en-US"/>
              <a:t>）</a:t>
            </a:r>
            <a:r>
              <a:rPr kumimoji="1" lang="en-US" altLang="zh-CN"/>
              <a:t>ECDT</a:t>
            </a:r>
            <a:r>
              <a:rPr kumimoji="1" lang="zh-CN" altLang="en-US"/>
              <a:t> </a:t>
            </a:r>
            <a:r>
              <a:rPr kumimoji="1" lang="en-US" altLang="zh-CN"/>
              <a:t>2018</a:t>
            </a:r>
            <a:r>
              <a:rPr kumimoji="1" lang="zh-CN" altLang="en-US"/>
              <a:t>基本都是使用深度学习的方案</a:t>
            </a:r>
            <a:endParaRPr kumimoji="1" lang="en-US" altLang="zh-CN"/>
          </a:p>
          <a:p>
            <a:r>
              <a:rPr kumimoji="1" lang="zh-CN" altLang="en-US"/>
              <a:t>（</a:t>
            </a:r>
            <a:r>
              <a:rPr kumimoji="1" lang="en-US" altLang="zh-CN"/>
              <a:t>4</a:t>
            </a:r>
            <a:r>
              <a:rPr kumimoji="1" lang="zh-CN" altLang="en-US"/>
              <a:t>）</a:t>
            </a:r>
            <a:r>
              <a:rPr kumimoji="1" lang="en-US" altLang="zh-CN"/>
              <a:t>ECDT</a:t>
            </a:r>
            <a:r>
              <a:rPr kumimoji="1" lang="zh-CN" altLang="en-US"/>
              <a:t> </a:t>
            </a:r>
            <a:r>
              <a:rPr kumimoji="1" lang="en-US" altLang="zh-CN"/>
              <a:t>2018</a:t>
            </a:r>
            <a:r>
              <a:rPr kumimoji="1" lang="zh-CN" altLang="en-US"/>
              <a:t>第一名方案</a:t>
            </a:r>
            <a:endParaRPr kumimoji="1" lang="en-US" altLang="zh-CN"/>
          </a:p>
          <a:p>
            <a:r>
              <a:rPr kumimoji="1" lang="zh-CN" altLang="en-US"/>
              <a:t>（</a:t>
            </a:r>
            <a:r>
              <a:rPr kumimoji="1" lang="en-US" altLang="zh-CN"/>
              <a:t>5</a:t>
            </a:r>
            <a:r>
              <a:rPr kumimoji="1" lang="zh-CN" altLang="en-US"/>
              <a:t>）在意图分类中关键词表识别，设定阈值，效果就不错了；规则方法在刷榜中仍然是很有用的</a:t>
            </a:r>
            <a:endParaRPr kumimoji="1"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62865-EACF-CB40-A479-5153795FEE42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149962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/>
              <a:t>（</a:t>
            </a:r>
            <a:r>
              <a:rPr kumimoji="1" lang="en-US" altLang="zh-CN"/>
              <a:t>1</a:t>
            </a:r>
            <a:r>
              <a:rPr kumimoji="1" lang="zh-CN" altLang="en-US"/>
              <a:t>）对于每个参赛系统，主办方提供给测试人员完整的用户意图描述</a:t>
            </a:r>
          </a:p>
          <a:p>
            <a:r>
              <a:rPr kumimoji="1" lang="zh-CN" altLang="en-US"/>
              <a:t>（</a:t>
            </a:r>
            <a:r>
              <a:rPr kumimoji="1" lang="en-US" altLang="zh-CN"/>
              <a:t>2</a:t>
            </a:r>
            <a:r>
              <a:rPr kumimoji="1" lang="zh-CN" altLang="en-US"/>
              <a:t>）对于任意相同的用户意图描述，对不同参赛系统给定相同的首轮对话输入启动评测</a:t>
            </a:r>
          </a:p>
          <a:p>
            <a:r>
              <a:rPr kumimoji="1" lang="zh-CN" altLang="en-US"/>
              <a:t>（</a:t>
            </a:r>
            <a:r>
              <a:rPr kumimoji="1" lang="en-US" altLang="zh-CN"/>
              <a:t>3</a:t>
            </a:r>
            <a:r>
              <a:rPr kumimoji="1" lang="zh-CN" altLang="en-US"/>
              <a:t>）评测过程中评测员根据给定的完整意图描述与参赛系统进行交互，直至对话结束</a:t>
            </a:r>
          </a:p>
          <a:p>
            <a:r>
              <a:rPr kumimoji="1" lang="zh-CN" altLang="en-US"/>
              <a:t>（</a:t>
            </a:r>
            <a:r>
              <a:rPr kumimoji="1" lang="en-US" altLang="zh-CN"/>
              <a:t>4</a:t>
            </a:r>
            <a:r>
              <a:rPr kumimoji="1" lang="zh-CN" altLang="en-US"/>
              <a:t>）结束条件为系统返回所有任务的执行结果，超过</a:t>
            </a:r>
            <a:r>
              <a:rPr kumimoji="1" lang="en-US" altLang="zh-CN"/>
              <a:t>50</a:t>
            </a:r>
            <a:r>
              <a:rPr kumimoji="1" lang="zh-CN" altLang="en-US"/>
              <a:t>个对话轮数，手动结束测试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62865-EACF-CB40-A479-5153795FEE42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451307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62865-EACF-CB40-A479-5153795FEE42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980192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举例来说，如果当前只支持查询十日航班，那么当查到十日之外信息时，是否能友好的引导。</a:t>
            </a:r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62865-EACF-CB40-A479-5153795FEE42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279988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/>
              <a:t>（</a:t>
            </a:r>
            <a:r>
              <a:rPr kumimoji="1" lang="en-US" altLang="zh-CN"/>
              <a:t>1</a:t>
            </a:r>
            <a:r>
              <a:rPr kumimoji="1" lang="zh-CN" altLang="en-US"/>
              <a:t>）</a:t>
            </a:r>
            <a:r>
              <a:rPr kumimoji="1" lang="en-US" altLang="zh-CN"/>
              <a:t>ECDT</a:t>
            </a:r>
            <a:r>
              <a:rPr kumimoji="1" lang="zh-CN" altLang="en-US"/>
              <a:t> </a:t>
            </a:r>
            <a:r>
              <a:rPr kumimoji="1" lang="en-US" altLang="zh-CN"/>
              <a:t>2017</a:t>
            </a:r>
            <a:r>
              <a:rPr kumimoji="1" lang="zh-CN" altLang="en-US"/>
              <a:t>和</a:t>
            </a:r>
            <a:r>
              <a:rPr kumimoji="1" lang="en-US" altLang="zh-CN"/>
              <a:t>2018</a:t>
            </a:r>
            <a:r>
              <a:rPr kumimoji="1" lang="zh-CN" altLang="en-US"/>
              <a:t>第一名是同一个机构，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相比于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ECDT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2017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特定域任务型人机对话在线评测任务，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ECDT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2018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的最大变化就是加入了多意图识别以及多意图场景下的预定或</a:t>
            </a:r>
            <a:r>
              <a:rPr lang="zh-CN" altLang="en-US"/>
              <a:t>查询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任务</a:t>
            </a:r>
            <a:endParaRPr kumimoji="1" lang="en-US" altLang="zh-CN" sz="12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kumimoji="1"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</a:t>
            </a:r>
            <a:r>
              <a:rPr kumimoji="1"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</a:t>
            </a:r>
            <a:r>
              <a:rPr kumimoji="1"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）意图分类，</a:t>
            </a:r>
            <a:r>
              <a:rPr kumimoji="1"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GRU</a:t>
            </a:r>
            <a:r>
              <a:rPr kumimoji="1"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进行层次分类，模型之上还加入了关键词词典；多意图中的子意图识别使用胶囊网络（卷积神经网络的变体）；</a:t>
            </a:r>
            <a:endParaRPr kumimoji="1" lang="en-US" altLang="zh-CN" sz="12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kumimoji="1"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</a:t>
            </a:r>
            <a:r>
              <a:rPr kumimoji="1"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</a:t>
            </a:r>
            <a:r>
              <a:rPr kumimoji="1"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）属性抽取与推理，序列标注任务，利用字为单位进行序列标注，包括时间、地点等标签；多意图涉及属性的推理与共享，主要使用依存句法分析，利用依存关系进行属性间的推理；</a:t>
            </a:r>
            <a:endParaRPr kumimoji="1" lang="en-US" altLang="zh-CN" sz="12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kumimoji="1"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</a:t>
            </a:r>
            <a:r>
              <a:rPr kumimoji="1"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</a:t>
            </a:r>
            <a:r>
              <a:rPr kumimoji="1"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）对话状态管理，实现多轮交互，采用深度强化学习进行上下文决策，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从而可以决策当前的会话由哪个业务模块去处理；</a:t>
            </a:r>
            <a:endParaRPr lang="en-US" altLang="zh-CN" sz="12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）特定领域的意图理解，使用双边多角度文本匹配模型进行用户问句和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FAQ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中话术的匹配；</a:t>
            </a:r>
            <a:endParaRPr lang="en-US" altLang="zh-CN" sz="12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）业务模块，槽位填充，也会调用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API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和数据库，比如地图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机票查询</a:t>
            </a:r>
            <a:endParaRPr lang="en-US" altLang="zh-CN" sz="12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）其他方案，大体遵循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Pipeline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的流程，对于各个模块的处理模型选择不同，机器学习或者规则模板，效果都会差一些</a:t>
            </a:r>
            <a:endParaRPr lang="en-US" altLang="zh-CN" sz="12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62865-EACF-CB40-A479-5153795FEE42}" type="slidenum">
              <a:rPr kumimoji="1" lang="zh-CN" altLang="en-US" smtClean="0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166058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>
                <a:effectLst/>
              </a:rPr>
              <a:t>（</a:t>
            </a:r>
            <a:r>
              <a:rPr lang="en-US" altLang="zh-CN">
                <a:effectLst/>
              </a:rPr>
              <a:t>1</a:t>
            </a:r>
            <a:r>
              <a:rPr lang="zh-CN" altLang="en-US">
                <a:effectLst/>
              </a:rPr>
              <a:t>）对于领域分类、意图识别，我们采用准确率（</a:t>
            </a:r>
            <a:r>
              <a:rPr lang="en" altLang="zh-CN">
                <a:effectLst/>
              </a:rPr>
              <a:t>acc</a:t>
            </a:r>
            <a:r>
              <a:rPr lang="zh-CN" altLang="en">
                <a:effectLst/>
              </a:rPr>
              <a:t>）</a:t>
            </a:r>
            <a:r>
              <a:rPr lang="zh-CN" altLang="en-US">
                <a:effectLst/>
              </a:rPr>
              <a:t>来评价。</a:t>
            </a:r>
            <a:endParaRPr lang="en-US" altLang="zh-CN">
              <a:effectLst/>
            </a:endParaRPr>
          </a:p>
          <a:p>
            <a:r>
              <a:rPr lang="zh-CN" altLang="en-US">
                <a:effectLst/>
              </a:rPr>
              <a:t>（</a:t>
            </a:r>
            <a:r>
              <a:rPr lang="en-US" altLang="zh-CN">
                <a:effectLst/>
              </a:rPr>
              <a:t>1-1</a:t>
            </a:r>
            <a:r>
              <a:rPr lang="zh-CN" altLang="en-US">
                <a:effectLst/>
              </a:rPr>
              <a:t>）对于</a:t>
            </a:r>
            <a:r>
              <a:rPr lang="en" altLang="zh-CN">
                <a:effectLst/>
              </a:rPr>
              <a:t>domain</a:t>
            </a:r>
            <a:r>
              <a:rPr lang="zh-CN" altLang="en">
                <a:effectLst/>
              </a:rPr>
              <a:t>，</a:t>
            </a:r>
            <a:r>
              <a:rPr lang="zh-CN" altLang="en-US">
                <a:effectLst/>
              </a:rPr>
              <a:t>当预测的值与标准答案相同时即为正确。</a:t>
            </a:r>
          </a:p>
          <a:p>
            <a:r>
              <a:rPr lang="zh-CN" altLang="en-US">
                <a:effectLst/>
              </a:rPr>
              <a:t>（</a:t>
            </a:r>
            <a:r>
              <a:rPr lang="en-US" altLang="zh-CN">
                <a:effectLst/>
              </a:rPr>
              <a:t>1-2</a:t>
            </a:r>
            <a:r>
              <a:rPr lang="zh-CN" altLang="en-US">
                <a:effectLst/>
              </a:rPr>
              <a:t>）对于</a:t>
            </a:r>
            <a:r>
              <a:rPr lang="en" altLang="zh-CN">
                <a:effectLst/>
              </a:rPr>
              <a:t>intent</a:t>
            </a:r>
            <a:r>
              <a:rPr lang="zh-CN" altLang="en-US">
                <a:effectLst/>
              </a:rPr>
              <a:t>来说，当</a:t>
            </a:r>
            <a:r>
              <a:rPr lang="en" altLang="zh-CN">
                <a:effectLst/>
              </a:rPr>
              <a:t>domain</a:t>
            </a:r>
            <a:r>
              <a:rPr lang="zh-CN" altLang="en-US">
                <a:effectLst/>
              </a:rPr>
              <a:t>预测正确，且</a:t>
            </a:r>
            <a:r>
              <a:rPr lang="en" altLang="zh-CN">
                <a:effectLst/>
              </a:rPr>
              <a:t>intent</a:t>
            </a:r>
            <a:r>
              <a:rPr lang="zh-CN" altLang="en-US">
                <a:effectLst/>
              </a:rPr>
              <a:t>的预测的值与标准答案相同时才为正确。</a:t>
            </a:r>
          </a:p>
          <a:p>
            <a:r>
              <a:rPr lang="zh-CN" altLang="en-US">
                <a:effectLst/>
              </a:rPr>
              <a:t>（</a:t>
            </a:r>
            <a:r>
              <a:rPr lang="en-US" altLang="zh-CN">
                <a:effectLst/>
              </a:rPr>
              <a:t>2</a:t>
            </a:r>
            <a:r>
              <a:rPr lang="zh-CN" altLang="en-US">
                <a:effectLst/>
              </a:rPr>
              <a:t>）对于语义槽填充，我们采用</a:t>
            </a:r>
            <a:r>
              <a:rPr lang="en" altLang="zh-CN">
                <a:effectLst/>
              </a:rPr>
              <a:t>F</a:t>
            </a:r>
            <a:r>
              <a:rPr lang="zh-CN" altLang="en-US">
                <a:effectLst/>
              </a:rPr>
              <a:t>值来评价。</a:t>
            </a:r>
          </a:p>
          <a:p>
            <a:r>
              <a:rPr lang="zh-CN" altLang="en-US">
                <a:effectLst/>
              </a:rPr>
              <a:t>（</a:t>
            </a:r>
            <a:r>
              <a:rPr lang="en-US" altLang="zh-CN">
                <a:effectLst/>
              </a:rPr>
              <a:t>2-1</a:t>
            </a:r>
            <a:r>
              <a:rPr lang="zh-CN" altLang="en-US">
                <a:effectLst/>
              </a:rPr>
              <a:t>）对于</a:t>
            </a:r>
            <a:r>
              <a:rPr lang="en" altLang="zh-CN">
                <a:effectLst/>
              </a:rPr>
              <a:t>slots</a:t>
            </a:r>
            <a:r>
              <a:rPr lang="zh-CN" altLang="en-US">
                <a:effectLst/>
              </a:rPr>
              <a:t>来说，我们采用</a:t>
            </a:r>
            <a:r>
              <a:rPr lang="en" altLang="zh-CN">
                <a:effectLst/>
              </a:rPr>
              <a:t>F</a:t>
            </a:r>
            <a:r>
              <a:rPr lang="zh-CN" altLang="en-US">
                <a:effectLst/>
              </a:rPr>
              <a:t>值作为评价指标，当预测的</a:t>
            </a:r>
            <a:r>
              <a:rPr lang="en" altLang="zh-CN">
                <a:effectLst/>
              </a:rPr>
              <a:t>slots</a:t>
            </a:r>
            <a:r>
              <a:rPr lang="zh-CN" altLang="en-US">
                <a:effectLst/>
              </a:rPr>
              <a:t>的一个</a:t>
            </a:r>
            <a:r>
              <a:rPr lang="en" altLang="zh-CN">
                <a:effectLst/>
              </a:rPr>
              <a:t>key-value</a:t>
            </a:r>
            <a:r>
              <a:rPr lang="zh-CN" altLang="en-US">
                <a:effectLst/>
              </a:rPr>
              <a:t>组合都符合标准答案的一个</a:t>
            </a:r>
            <a:r>
              <a:rPr lang="en" altLang="zh-CN">
                <a:effectLst/>
              </a:rPr>
              <a:t>key-value</a:t>
            </a:r>
            <a:r>
              <a:rPr lang="zh-CN" altLang="en-US">
                <a:effectLst/>
              </a:rPr>
              <a:t>组合才为正确</a:t>
            </a:r>
            <a:r>
              <a:rPr lang="en-US" altLang="zh-CN">
                <a:effectLst/>
              </a:rPr>
              <a:t>(</a:t>
            </a:r>
            <a:r>
              <a:rPr lang="en" altLang="zh-CN">
                <a:effectLst/>
              </a:rPr>
              <a:t>domain</a:t>
            </a:r>
            <a:r>
              <a:rPr lang="zh-CN" altLang="en-US">
                <a:effectLst/>
              </a:rPr>
              <a:t>和</a:t>
            </a:r>
            <a:r>
              <a:rPr lang="en" altLang="zh-CN">
                <a:effectLst/>
              </a:rPr>
              <a:t>intent</a:t>
            </a:r>
            <a:r>
              <a:rPr lang="zh-CN" altLang="en-US">
                <a:effectLst/>
              </a:rPr>
              <a:t>的也必须正确</a:t>
            </a:r>
            <a:r>
              <a:rPr lang="en-US" altLang="zh-CN">
                <a:effectLst/>
              </a:rPr>
              <a:t>)</a:t>
            </a:r>
            <a:r>
              <a:rPr lang="zh-CN" altLang="en-US">
                <a:effectLst/>
              </a:rPr>
              <a:t>。</a:t>
            </a:r>
          </a:p>
          <a:p>
            <a:r>
              <a:rPr lang="zh-CN" altLang="en-US">
                <a:effectLst/>
              </a:rPr>
              <a:t>（</a:t>
            </a:r>
            <a:r>
              <a:rPr lang="en-US" altLang="zh-CN">
                <a:effectLst/>
              </a:rPr>
              <a:t>3</a:t>
            </a:r>
            <a:r>
              <a:rPr lang="zh-CN" altLang="en-US">
                <a:effectLst/>
              </a:rPr>
              <a:t>）为了综合考虑模型的能力，我们最终采用句准确率（</a:t>
            </a:r>
            <a:r>
              <a:rPr lang="en" altLang="zh-CN">
                <a:effectLst/>
              </a:rPr>
              <a:t>sentence acc</a:t>
            </a:r>
            <a:r>
              <a:rPr lang="zh-CN" altLang="en">
                <a:effectLst/>
              </a:rPr>
              <a:t>）</a:t>
            </a:r>
            <a:r>
              <a:rPr lang="zh-CN" altLang="en-US">
                <a:effectLst/>
              </a:rPr>
              <a:t>来衡量一句话领域分类、意图识别和语义槽填充的综合能力，即以上三项结果全部正确时候才算正确，其余均算错误。</a:t>
            </a:r>
            <a:r>
              <a:rPr lang="zh-CN" altLang="en-US" b="1">
                <a:effectLst/>
              </a:rPr>
              <a:t>本次评测最终以</a:t>
            </a:r>
            <a:r>
              <a:rPr lang="en" altLang="zh-CN" b="1">
                <a:effectLst/>
              </a:rPr>
              <a:t>sentence</a:t>
            </a:r>
            <a:r>
              <a:rPr lang="en" altLang="zh-CN">
                <a:effectLst/>
              </a:rPr>
              <a:t> </a:t>
            </a:r>
            <a:r>
              <a:rPr lang="en" altLang="zh-CN" b="1">
                <a:effectLst/>
              </a:rPr>
              <a:t>acc</a:t>
            </a:r>
            <a:r>
              <a:rPr lang="zh-CN" altLang="en-US" b="1">
                <a:effectLst/>
              </a:rPr>
              <a:t>作为最后评价指标。</a:t>
            </a:r>
            <a:endParaRPr lang="en-US" altLang="zh-CN" b="1">
              <a:effectLst/>
            </a:endParaRPr>
          </a:p>
          <a:p>
            <a:r>
              <a:rPr lang="zh-CN" altLang="en-US" b="1">
                <a:effectLst/>
              </a:rPr>
              <a:t>（</a:t>
            </a:r>
            <a:r>
              <a:rPr lang="en-US" altLang="zh-CN" b="1">
                <a:effectLst/>
              </a:rPr>
              <a:t>4</a:t>
            </a:r>
            <a:r>
              <a:rPr lang="zh-CN" altLang="en-US" b="1">
                <a:effectLst/>
              </a:rPr>
              <a:t>）任务示例</a:t>
            </a:r>
            <a:endParaRPr lang="zh-CN" altLang="en-US">
              <a:effectLst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62865-EACF-CB40-A479-5153795FEE42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792545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lang="en-US" altLang="zh-C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</a:t>
            </a:r>
            <a:r>
              <a:rPr lang="en-US" altLang="zh-C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2018</a:t>
            </a:r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年末</a:t>
            </a:r>
            <a:r>
              <a:rPr lang="en-US" altLang="zh-C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google</a:t>
            </a:r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提出</a:t>
            </a:r>
            <a:r>
              <a:rPr lang="en-US" altLang="zh-C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BERT</a:t>
            </a:r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模型，大幅提升各种自然语言处理任务的指标，因此在相关的评测中被广泛应用</a:t>
            </a:r>
            <a:endParaRPr lang="en-US" altLang="zh-CN" sz="1200" b="0" i="0" u="none" strike="noStrike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lang="en-US" altLang="zh-C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</a:t>
            </a:r>
            <a:r>
              <a:rPr lang="en" altLang="zh-C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BERT</a:t>
            </a:r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" altLang="zh-C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 </a:t>
            </a:r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知识图谱</a:t>
            </a:r>
            <a:endParaRPr lang="zh-CN" altLang="en" sz="1200" b="0" i="0" u="none" strike="noStrike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lang="en-US" altLang="zh-C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1-2</a:t>
            </a:r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</a:t>
            </a:r>
            <a:r>
              <a:rPr lang="en" altLang="zh-C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BERT + KG + Domain-Intent Joint</a:t>
            </a:r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，具体方法是联合</a:t>
            </a:r>
            <a:r>
              <a:rPr lang="en" altLang="zh-C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Domain</a:t>
            </a:r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分类和</a:t>
            </a:r>
            <a:r>
              <a:rPr lang="en" altLang="zh-C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Intent</a:t>
            </a:r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分类任务；将每个</a:t>
            </a:r>
            <a:r>
              <a:rPr lang="en" altLang="zh-C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query</a:t>
            </a:r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与至多</a:t>
            </a:r>
            <a:r>
              <a:rPr lang="en-US" altLang="zh-C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</a:t>
            </a:r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个知识图谱概念匹配，加入到</a:t>
            </a:r>
            <a:r>
              <a:rPr lang="en-US" altLang="zh-C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BERT</a:t>
            </a:r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编码中；</a:t>
            </a:r>
          </a:p>
          <a:p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lang="en-US" altLang="zh-C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1-3</a:t>
            </a:r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</a:t>
            </a:r>
            <a:r>
              <a:rPr lang="en" altLang="zh-C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BERT</a:t>
            </a:r>
            <a:r>
              <a:rPr lang="zh-CN" altLang="e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拼接知识图谱信息） </a:t>
            </a:r>
            <a:r>
              <a:rPr lang="en-US" altLang="zh-C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 </a:t>
            </a:r>
            <a:r>
              <a:rPr lang="en" altLang="zh-C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BiLSTM + CRF </a:t>
            </a:r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进行 </a:t>
            </a:r>
            <a:r>
              <a:rPr lang="en" altLang="zh-C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Slot </a:t>
            </a:r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标注（</a:t>
            </a:r>
            <a:r>
              <a:rPr lang="en" altLang="zh-C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BIE</a:t>
            </a:r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标签）</a:t>
            </a:r>
            <a:endParaRPr lang="en-US" altLang="zh-CN" sz="1200" b="0" i="0" u="none" strike="noStrike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lang="en-US" altLang="zh-C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1-4</a:t>
            </a:r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</a:t>
            </a:r>
            <a:r>
              <a:rPr lang="en" altLang="zh-C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Add Frame-Filter</a:t>
            </a:r>
            <a:r>
              <a:rPr lang="zh-CN" altLang="e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根据训练数据集归纳出语义框架，再使用语义框架过滤模型预测的</a:t>
            </a:r>
            <a:r>
              <a:rPr lang="en" altLang="zh-C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Slot</a:t>
            </a:r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标注结果，过滤掉不属于</a:t>
            </a:r>
            <a:r>
              <a:rPr lang="en" altLang="zh-C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Domain</a:t>
            </a:r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</a:t>
            </a:r>
            <a:r>
              <a:rPr lang="en" altLang="zh-C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Slot</a:t>
            </a:r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标记；</a:t>
            </a:r>
            <a:endParaRPr lang="en-US" altLang="zh-CN" sz="1200" b="0" i="0" u="none" strike="noStrike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i="0" u="none" strike="noStrike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lang="en-US" altLang="zh-C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-1</a:t>
            </a:r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）加一些规则约束（关键词）会更有效果（注意细节）；有效的数据扩增（改写、回译）能有效提高效果；多个模型 </a:t>
            </a:r>
            <a:r>
              <a:rPr lang="en" altLang="zh-C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ensemble</a:t>
            </a:r>
            <a:r>
              <a:rPr lang="zh-CN" altLang="e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竞争激烈）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62865-EACF-CB40-A479-5153795FEE42}" type="slidenum">
              <a:rPr kumimoji="1" lang="zh-CN" altLang="en-US" smtClean="0"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7595633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lang="en-US" altLang="zh-C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）考虑到三个任务之间具有一定的关联性，提出基于</a:t>
            </a:r>
            <a:r>
              <a:rPr lang="en-US" altLang="zh-C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BERT</a:t>
            </a:r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的联合训练模型</a:t>
            </a:r>
            <a:endParaRPr lang="en-US" altLang="zh-CN" sz="1200" b="0" i="0" u="none" strike="noStrike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lang="en-US" altLang="zh-C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1-1</a:t>
            </a:r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）多个模型共享</a:t>
            </a:r>
            <a:r>
              <a:rPr lang="en-US" altLang="zh-C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BERT</a:t>
            </a:r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的参数，采用分别单独循环训练的方式训练模型；训练</a:t>
            </a:r>
            <a:r>
              <a:rPr lang="en-US" altLang="zh-C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Domain </a:t>
            </a:r>
            <a:r>
              <a:rPr lang="en-US" altLang="zh-C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itchFamily="2" charset="2"/>
              </a:rPr>
              <a:t></a:t>
            </a:r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itchFamily="2" charset="2"/>
              </a:rPr>
              <a:t> 参数基础上训练</a:t>
            </a:r>
            <a:r>
              <a:rPr lang="en-US" altLang="zh-C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itchFamily="2" charset="2"/>
              </a:rPr>
              <a:t>Intent  </a:t>
            </a:r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itchFamily="2" charset="2"/>
              </a:rPr>
              <a:t>参数基础上训练</a:t>
            </a:r>
            <a:r>
              <a:rPr lang="en-US" altLang="zh-C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itchFamily="2" charset="2"/>
              </a:rPr>
              <a:t>Slots</a:t>
            </a:r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itchFamily="2" charset="2"/>
              </a:rPr>
              <a:t>；如此往复进行训练，直到各个模型都达到最优；</a:t>
            </a:r>
            <a:endParaRPr lang="en-US" altLang="zh-CN" sz="1200" b="0" i="0" u="none" strike="noStrike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lang="en-US" altLang="zh-C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1-2</a:t>
            </a:r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）采用多个模型共同训练的的方式进行训练，即将多个模型的输出 </a:t>
            </a:r>
            <a:r>
              <a:rPr lang="en" altLang="zh-C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loss </a:t>
            </a:r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进行加权求和，作为联合模型的 </a:t>
            </a:r>
            <a:r>
              <a:rPr lang="en" altLang="zh-C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loss </a:t>
            </a:r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进行训练，模型的参数同时更新；</a:t>
            </a:r>
            <a:endParaRPr lang="en-US" altLang="zh-CN" sz="1200" b="0" i="0" u="none" strike="noStrike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lang="en-US" altLang="zh-C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1-3</a:t>
            </a:r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</a:t>
            </a:r>
            <a:r>
              <a:rPr lang="en-US" altLang="zh-C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BERT</a:t>
            </a:r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的特征提取和语义表达能力已经很强了，但是加入一些额外的特征依然有一定的提升效果；加入</a:t>
            </a:r>
            <a:r>
              <a:rPr lang="en-US" altLang="zh-C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onehot</a:t>
            </a:r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表示的关键词特征，与</a:t>
            </a:r>
            <a:r>
              <a:rPr lang="en-US" altLang="zh-C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BERT</a:t>
            </a:r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输出层结果拼接；</a:t>
            </a:r>
            <a:endParaRPr lang="en-US" altLang="zh-CN" sz="1200" b="0" i="0" u="none" strike="noStrike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lang="en-US" altLang="zh-C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）百度提出了</a:t>
            </a:r>
            <a:r>
              <a:rPr lang="en" altLang="zh-C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ERNIE</a:t>
            </a:r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模型，引入了实体的概念，将 </a:t>
            </a:r>
            <a:r>
              <a:rPr lang="en" altLang="zh-C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bert </a:t>
            </a:r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中随机 </a:t>
            </a:r>
            <a:r>
              <a:rPr lang="en" altLang="zh-C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Mask</a:t>
            </a:r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字改成了随机 </a:t>
            </a:r>
            <a:r>
              <a:rPr lang="en" altLang="zh-C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Mask</a:t>
            </a:r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实体</a:t>
            </a:r>
            <a:endParaRPr lang="en-US" altLang="zh-CN" sz="1200" b="0" i="0" u="none" strike="noStrike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lang="en-US" altLang="zh-C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2-1</a:t>
            </a:r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）领域和意图之间具有强相关性，领域和槽之间也具有强相关性，领域固定之后，每个领域槽和意图都是已知的</a:t>
            </a:r>
            <a:endParaRPr lang="en-US" altLang="zh-CN" sz="1200" b="0" i="0" u="none" strike="noStrike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lang="en-US" altLang="zh-C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2-2</a:t>
            </a:r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）首先确定领域，然后根据领域获得领域意图向量和槽向量，然后与模型识别输出的意图和槽输出向量相乘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62865-EACF-CB40-A479-5153795FEE42}" type="slidenum">
              <a:rPr kumimoji="1" lang="zh-CN" altLang="en-US" smtClean="0"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592511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/>
              <a:t>（</a:t>
            </a:r>
            <a:r>
              <a:rPr kumimoji="1" lang="en-US" altLang="zh-CN"/>
              <a:t>1</a:t>
            </a:r>
            <a:r>
              <a:rPr kumimoji="1" lang="zh-CN" altLang="en-US"/>
              <a:t>）关于个性化直接相关的对话并不是很多，通过规则来提取高质量的个性化数据，规模会小一些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62865-EACF-CB40-A479-5153795FEE42}" type="slidenum">
              <a:rPr kumimoji="1" lang="zh-CN" altLang="en-US" smtClean="0"/>
              <a:t>20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013849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/>
              <a:t>中文人机对话技术评测</a:t>
            </a:r>
            <a:endParaRPr kumimoji="1" lang="en-US" altLang="zh-CN"/>
          </a:p>
          <a:p>
            <a:r>
              <a:rPr kumimoji="1" lang="zh-CN" altLang="en-US"/>
              <a:t>机器人群聊评测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62865-EACF-CB40-A479-5153795FEE42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3844718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62865-EACF-CB40-A479-5153795FEE42}" type="slidenum">
              <a:rPr kumimoji="1" lang="zh-CN" altLang="en-US" smtClean="0"/>
              <a:t>21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3529951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lang="en-US" altLang="zh-C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）区别于普通的对话语言理解，本评测关注小样本学习场景，即每个测试类别只有几个标注样例。</a:t>
            </a:r>
            <a:endParaRPr lang="en-US" altLang="zh-CN" sz="1200" b="0" i="0" u="none" strike="noStrike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lang="en-US" altLang="zh-C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）模型先在一些数据充足的领域训练，然后在未见的新领域上测试。针对一个领域，我们每次给定模型一个带标注的支撑样本集（</a:t>
            </a:r>
            <a:r>
              <a:rPr lang="en" altLang="zh-C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Support Set</a:t>
            </a:r>
            <a:r>
              <a:rPr lang="zh-CN" altLang="e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</a:t>
            </a:r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作为参考，让模型对任意未见过的查询样本集（</a:t>
            </a:r>
            <a:r>
              <a:rPr lang="en" altLang="zh-C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Query Set</a:t>
            </a:r>
            <a:r>
              <a:rPr lang="zh-CN" altLang="e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</a:t>
            </a:r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标注用户意图和槽位。</a:t>
            </a:r>
            <a:endParaRPr lang="en-US" altLang="zh-CN" sz="1200" b="0" i="0" u="none" strike="noStrike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lang="en-US" altLang="zh-C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）以图中测试领域为例，给定</a:t>
            </a:r>
            <a:r>
              <a:rPr lang="en" altLang="zh-C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Support Set</a:t>
            </a:r>
            <a:r>
              <a:rPr lang="zh-CN" altLang="e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</a:t>
            </a:r>
            <a:r>
              <a:rPr lang="en" altLang="zh-C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Query</a:t>
            </a:r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句“播放阿凡达”，模型需要预测出意图为“播放电影”，槽位为</a:t>
            </a:r>
            <a:r>
              <a:rPr lang="en-US" altLang="zh-C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【</a:t>
            </a:r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电影：阿凡达</a:t>
            </a:r>
            <a:r>
              <a:rPr lang="en-US" altLang="zh-C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】</a:t>
            </a:r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。（通常训练时为模拟小样本情形，训练领域数据也会构造为</a:t>
            </a:r>
            <a:r>
              <a:rPr lang="en" altLang="zh-C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Support-Query</a:t>
            </a:r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形式训练模型）</a:t>
            </a:r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62865-EACF-CB40-A479-5153795FEE42}" type="slidenum">
              <a:rPr kumimoji="1" lang="zh-CN" altLang="en-US" smtClean="0"/>
              <a:t>22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1763269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/>
              <a:t>（</a:t>
            </a:r>
            <a:r>
              <a:rPr kumimoji="1" lang="en-US" altLang="zh-CN"/>
              <a:t>1</a:t>
            </a:r>
            <a:r>
              <a:rPr kumimoji="1" lang="zh-CN" altLang="en-US"/>
              <a:t>）少样本槽位提取面临“建模标签间依赖关系”的独特挑战，由于不同领域间存在标签集的差异，很难将先前学习的标签依赖应用于新的领域</a:t>
            </a:r>
            <a:endParaRPr kumimoji="1" lang="en" altLang="zh-CN"/>
          </a:p>
          <a:p>
            <a:r>
              <a:rPr kumimoji="1" lang="zh-CN" altLang="en-US"/>
              <a:t>（</a:t>
            </a:r>
            <a:r>
              <a:rPr kumimoji="1" lang="en-US" altLang="zh-CN"/>
              <a:t>2</a:t>
            </a:r>
            <a:r>
              <a:rPr kumimoji="1" lang="zh-CN" altLang="en-US"/>
              <a:t>）提出了一种基于</a:t>
            </a:r>
            <a:r>
              <a:rPr kumimoji="1" lang="en-US" altLang="zh-CN"/>
              <a:t>CRF</a:t>
            </a:r>
            <a:r>
              <a:rPr kumimoji="1" lang="zh-CN" altLang="en-US"/>
              <a:t>的</a:t>
            </a:r>
            <a:r>
              <a:rPr kumimoji="1" lang="en-US" altLang="zh-CN"/>
              <a:t>Few-shot</a:t>
            </a:r>
            <a:r>
              <a:rPr kumimoji="1" lang="zh-CN" altLang="en-US"/>
              <a:t> </a:t>
            </a:r>
            <a:r>
              <a:rPr kumimoji="1" lang="en-US" altLang="zh-CN"/>
              <a:t>Slot</a:t>
            </a:r>
            <a:r>
              <a:rPr kumimoji="1" lang="zh-CN" altLang="en-US"/>
              <a:t> </a:t>
            </a:r>
            <a:r>
              <a:rPr kumimoji="1" lang="en-US" altLang="zh-CN"/>
              <a:t>Tagging</a:t>
            </a:r>
            <a:r>
              <a:rPr kumimoji="1" lang="zh-CN" altLang="en-US"/>
              <a:t>框架，在</a:t>
            </a:r>
            <a:r>
              <a:rPr kumimoji="1" lang="en-US" altLang="zh-CN"/>
              <a:t>CRF</a:t>
            </a:r>
            <a:r>
              <a:rPr kumimoji="1" lang="zh-CN" altLang="en-US"/>
              <a:t>中引入折叠的依赖关系迁移机制，通过建模抽象的标签依赖关系来实现这种迁移（转移概率）</a:t>
            </a:r>
            <a:endParaRPr kumimoji="1" lang="en-US" altLang="zh-CN"/>
          </a:p>
          <a:p>
            <a:r>
              <a:rPr kumimoji="1" lang="zh-CN" altLang="en-US"/>
              <a:t>（</a:t>
            </a:r>
            <a:r>
              <a:rPr kumimoji="1" lang="en-US" altLang="zh-CN"/>
              <a:t>3</a:t>
            </a:r>
            <a:r>
              <a:rPr kumimoji="1" lang="zh-CN" altLang="en-US"/>
              <a:t>）针对发射概率，计算单词与每个标签类别的相似度，提出了一种标签增强的任务自适应投影网络，来利用标签名增强并拉远不同类别的表示</a:t>
            </a:r>
            <a:endParaRPr kumimoji="1" lang="en-US" altLang="zh-CN"/>
          </a:p>
          <a:p>
            <a:pPr rtl="0" eaLnBrk="1" latinLnBrk="0" hangingPunct="1"/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https://mooc.yanxishe.com/open/course/795</a:t>
            </a:r>
            <a:endParaRPr lang="zh-CN" altLang="zh-CN">
              <a:effectLst/>
            </a:endParaRPr>
          </a:p>
          <a:p>
            <a:pPr rtl="0" eaLnBrk="1" latinLnBrk="0" hangingPunct="1"/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https://file.aconf.org/conf/hz/2020/03/174917/files/2006_05702.pdf</a:t>
            </a:r>
            <a:endParaRPr lang="zh-CN" altLang="zh-CN">
              <a:effectLst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62865-EACF-CB40-A479-5153795FEE42}" type="slidenum">
              <a:rPr kumimoji="1" lang="zh-CN" altLang="en-US" smtClean="0"/>
              <a:t>23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2178100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/>
              <a:t>（</a:t>
            </a:r>
            <a:r>
              <a:rPr kumimoji="1" lang="en-US" altLang="zh-CN"/>
              <a:t>1</a:t>
            </a:r>
            <a:r>
              <a:rPr kumimoji="1" lang="zh-CN" altLang="en-US"/>
              <a:t>）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以</a:t>
            </a:r>
            <a:r>
              <a:rPr lang="zh-CN" altLang="e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如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下列出的是训练集的对话数据实例（包含对话文本信息和相关知识标注），示例～。验证集为便于参赛者开发模型调整参数，同时开放对话文本与知识标注信息，与训练集构造相同。测试集为模拟实际应用场景，仅提供对话文本作为上下文，由模型根据当前上下文以及训练集提供的知识图谱生成对话回复。</a:t>
            </a:r>
            <a:endParaRPr lang="en-US" altLang="zh-CN" sz="12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）总体来说，数据集中知识使用，主题转移比较多，便于模型学习</a:t>
            </a:r>
            <a:endParaRPr lang="en-US" altLang="zh-CN" sz="12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kumimoji="1" lang="zh-CN" altLang="en-US"/>
              <a:t>（</a:t>
            </a:r>
            <a:r>
              <a:rPr kumimoji="1" lang="en-US" altLang="zh-CN"/>
              <a:t>3</a:t>
            </a:r>
            <a:r>
              <a:rPr kumimoji="1" lang="zh-CN" altLang="en-US"/>
              <a:t>）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自动评测所使用的指标包括：</a:t>
            </a:r>
            <a:r>
              <a:rPr lang="en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BLEU-4</a:t>
            </a:r>
            <a:r>
              <a:rPr lang="zh-CN" altLang="e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评估输出回复相对于标准回复的</a:t>
            </a:r>
            <a:r>
              <a:rPr lang="en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n-gram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重合度。</a:t>
            </a:r>
            <a:r>
              <a:rPr lang="en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Distinct-2</a:t>
            </a:r>
            <a:r>
              <a:rPr lang="zh-CN" altLang="e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评估输出回复的多样性。</a:t>
            </a:r>
          </a:p>
          <a:p>
            <a:r>
              <a:rPr kumimoji="1" lang="zh-CN" altLang="en-US"/>
              <a:t>（</a:t>
            </a:r>
            <a:r>
              <a:rPr kumimoji="1" lang="en-US" altLang="zh-CN"/>
              <a:t>4</a:t>
            </a:r>
            <a:r>
              <a:rPr kumimoji="1" lang="zh-CN" altLang="en-US"/>
              <a:t>）</a:t>
            </a:r>
            <a:r>
              <a:rPr lang="en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Informativeness</a:t>
            </a:r>
            <a:r>
              <a:rPr lang="zh-CN" altLang="e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生成回复包含相关知识图谱信息量。</a:t>
            </a:r>
            <a:r>
              <a:rPr lang="en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Appropriateness</a:t>
            </a:r>
            <a:r>
              <a:rPr lang="zh-CN" altLang="e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生成回复是否符合人们的日常交流习惯。</a:t>
            </a:r>
          </a:p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62865-EACF-CB40-A479-5153795FEE42}" type="slidenum">
              <a:rPr kumimoji="1" lang="zh-CN" altLang="en-US" smtClean="0"/>
              <a:t>25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4732782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CN">
                <a:hlinkClick r:id="rId3"/>
              </a:rPr>
              <a:t>https://mooc.yanxishe.com/course/814/learn?lessonid=3326#lesson/3326</a:t>
            </a:r>
            <a:endParaRPr lang="en" altLang="zh-CN"/>
          </a:p>
          <a:p>
            <a:r>
              <a:rPr lang="en" altLang="zh-CN">
                <a:hlinkClick r:id="rId4"/>
              </a:rPr>
              <a:t>https://arxiv.org/abs/2004.04100</a:t>
            </a:r>
            <a:endParaRPr lang="en" altLang="zh-CN"/>
          </a:p>
          <a:p>
            <a:r>
              <a:rPr kumimoji="1" lang="zh-CN" altLang="en-US"/>
              <a:t>（</a:t>
            </a:r>
            <a:r>
              <a:rPr kumimoji="1" lang="en-US" altLang="zh-CN"/>
              <a:t>1</a:t>
            </a:r>
            <a:r>
              <a:rPr kumimoji="1" lang="zh-CN" altLang="en-US"/>
              <a:t>）生成式模型，和检索模型（从训练集中检索）</a:t>
            </a:r>
            <a:endParaRPr kumimoji="1" lang="en" altLang="zh-CN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/>
              <a:t>（</a:t>
            </a:r>
            <a:r>
              <a:rPr kumimoji="1" lang="en-US" altLang="zh-CN"/>
              <a:t>2</a:t>
            </a:r>
            <a:r>
              <a:rPr kumimoji="1" lang="zh-CN" altLang="en-US"/>
              <a:t>）</a:t>
            </a:r>
            <a:r>
              <a:rPr kumimoji="1" lang="en-US" altLang="zh-CN"/>
              <a:t>key-value</a:t>
            </a:r>
            <a:r>
              <a:rPr kumimoji="1" lang="zh-CN" altLang="en-US"/>
              <a:t>记忆模块，</a:t>
            </a:r>
            <a:r>
              <a:rPr kumimoji="1" lang="en-US" altLang="zh-CN"/>
              <a:t>Attention</a:t>
            </a:r>
            <a:r>
              <a:rPr kumimoji="1" lang="zh-CN" altLang="en-US"/>
              <a:t>机制，加入对当前选择的知识的监督；将向量加入到</a:t>
            </a:r>
            <a:r>
              <a:rPr kumimoji="1" lang="en-US" altLang="zh-CN"/>
              <a:t>HRED</a:t>
            </a:r>
            <a:r>
              <a:rPr kumimoji="1" lang="zh-CN" altLang="en-US"/>
              <a:t>和</a:t>
            </a:r>
            <a:r>
              <a:rPr kumimoji="1" lang="en-US" altLang="zh-CN"/>
              <a:t>BERT</a:t>
            </a:r>
            <a:r>
              <a:rPr kumimoji="1" lang="zh-CN" altLang="en-US"/>
              <a:t>中</a:t>
            </a:r>
            <a:endParaRPr kumimoji="1" lang="en-US" altLang="zh-CN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/>
              <a:t>（</a:t>
            </a:r>
            <a:r>
              <a:rPr kumimoji="1" lang="en-US" altLang="zh-CN"/>
              <a:t>3</a:t>
            </a:r>
            <a:r>
              <a:rPr kumimoji="1" lang="zh-CN" altLang="en-US"/>
              <a:t>）</a:t>
            </a:r>
            <a:r>
              <a:rPr kumimoji="1" lang="en-US" altLang="zh-CN"/>
              <a:t>fluency</a:t>
            </a:r>
            <a:r>
              <a:rPr kumimoji="1" lang="zh-CN" altLang="en-US"/>
              <a:t>，对话的流畅性；</a:t>
            </a:r>
            <a:r>
              <a:rPr kumimoji="1" lang="en-US" altLang="zh-CN"/>
              <a:t>coherence</a:t>
            </a:r>
            <a:r>
              <a:rPr kumimoji="1" lang="zh-CN" altLang="en-US"/>
              <a:t>，是否和上下文和知识信息相关且一致</a:t>
            </a:r>
            <a:endParaRPr kumimoji="1" lang="en-US" altLang="zh-CN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/>
              <a:t>（</a:t>
            </a:r>
            <a:r>
              <a:rPr kumimoji="1" lang="en-US" altLang="zh-CN"/>
              <a:t>4</a:t>
            </a:r>
            <a:r>
              <a:rPr kumimoji="1" lang="zh-CN" altLang="en-US"/>
              <a:t>）知识的使用能够显著效果</a:t>
            </a:r>
            <a:endParaRPr kumimoji="1"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62865-EACF-CB40-A479-5153795FEE42}" type="slidenum">
              <a:rPr kumimoji="1" lang="zh-CN" altLang="en-US" smtClean="0"/>
              <a:t>26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132451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/>
              <a:t>（</a:t>
            </a:r>
            <a:r>
              <a:rPr kumimoji="1" lang="en-US" altLang="zh-CN"/>
              <a:t>1</a:t>
            </a:r>
            <a:r>
              <a:rPr kumimoji="1" lang="zh-CN" altLang="en-US"/>
              <a:t>）本次比赛主要使用电影、数码产品、美食、音乐和体育；在任务中，给定群聊主题，每个主题下进行 </a:t>
            </a:r>
            <a:r>
              <a:rPr kumimoji="1" lang="en-US" altLang="zh-CN"/>
              <a:t>N</a:t>
            </a:r>
            <a:r>
              <a:rPr kumimoji="1" lang="zh-CN" altLang="en-US"/>
              <a:t> </a:t>
            </a:r>
            <a:r>
              <a:rPr kumimoji="1" lang="en-US" altLang="zh-CN"/>
              <a:t>X</a:t>
            </a:r>
            <a:r>
              <a:rPr kumimoji="1" lang="zh-CN" altLang="en-US"/>
              <a:t> </a:t>
            </a:r>
            <a:r>
              <a:rPr kumimoji="1" lang="en-US" altLang="zh-CN"/>
              <a:t>10</a:t>
            </a:r>
            <a:r>
              <a:rPr kumimoji="1" lang="zh-CN" altLang="en-US"/>
              <a:t> 轮对话</a:t>
            </a:r>
            <a:endParaRPr kumimoji="1" lang="en-US" altLang="zh-CN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/>
              <a:t>（</a:t>
            </a:r>
            <a:r>
              <a:rPr kumimoji="1" lang="en-US" altLang="zh-CN"/>
              <a:t>2</a:t>
            </a:r>
            <a:r>
              <a:rPr kumimoji="1" lang="zh-CN" altLang="en-US"/>
              <a:t>）在每个群聊场景下，将按一定策略初始化机器人回复顺序，确保所有机器人的回复优先级总体相同。而在其他群聊主题中，将多次轮番调换机器人回复顺序，以保证最终评分环境的公平性</a:t>
            </a:r>
            <a:endParaRPr kumimoji="1" lang="en-US" altLang="zh-CN"/>
          </a:p>
          <a:p>
            <a:r>
              <a:rPr kumimoji="1" lang="zh-CN" altLang="en-US"/>
              <a:t>（</a:t>
            </a:r>
            <a:r>
              <a:rPr kumimoji="1" lang="en-US" altLang="zh-CN"/>
              <a:t>3</a:t>
            </a:r>
            <a:r>
              <a:rPr kumimoji="1" lang="zh-CN" altLang="en-US"/>
              <a:t>）在评测任务中，当向每个机器人请求回复时，会提供当前群聊主题和历史消息记录。参赛队伍需要根据群聊主题和历史消息记录进行相关决策，以生成合理的回复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62865-EACF-CB40-A479-5153795FEE42}" type="slidenum">
              <a:rPr kumimoji="1" lang="zh-CN" altLang="en-US" smtClean="0"/>
              <a:t>30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8723690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/>
              <a:t>（</a:t>
            </a:r>
            <a:r>
              <a:rPr kumimoji="1" lang="en-US" altLang="zh-CN"/>
              <a:t>1</a:t>
            </a:r>
            <a:r>
              <a:rPr kumimoji="1" lang="zh-CN" altLang="en-US"/>
              <a:t>）主题对话数据，豆瓣等在线论坛获取</a:t>
            </a:r>
            <a:endParaRPr kumimoji="1" lang="en-US" altLang="zh-CN"/>
          </a:p>
          <a:p>
            <a:r>
              <a:rPr kumimoji="1" lang="zh-CN" altLang="en-US"/>
              <a:t>（</a:t>
            </a:r>
            <a:r>
              <a:rPr kumimoji="1" lang="en-US" altLang="zh-CN"/>
              <a:t>2</a:t>
            </a:r>
            <a:r>
              <a:rPr kumimoji="1" lang="zh-CN" altLang="en-US"/>
              <a:t>）检索式（</a:t>
            </a:r>
            <a:r>
              <a:rPr kumimoji="1" lang="en-US" altLang="zh-CN"/>
              <a:t>BM25</a:t>
            </a:r>
            <a:r>
              <a:rPr kumimoji="1" lang="zh-CN" altLang="en-US"/>
              <a:t>），生成式（</a:t>
            </a:r>
            <a:r>
              <a:rPr kumimoji="1" lang="en-US" altLang="zh-CN"/>
              <a:t>GPT</a:t>
            </a:r>
            <a:r>
              <a:rPr kumimoji="1" lang="zh-CN" altLang="en-US"/>
              <a:t>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62865-EACF-CB40-A479-5153795FEE42}" type="slidenum">
              <a:rPr kumimoji="1" lang="zh-CN" altLang="en-US" smtClean="0"/>
              <a:t>31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1848263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/>
              <a:t>（</a:t>
            </a:r>
            <a:r>
              <a:rPr kumimoji="1" lang="en-US" altLang="zh-CN"/>
              <a:t>1</a:t>
            </a:r>
            <a:r>
              <a:rPr kumimoji="1" lang="zh-CN" altLang="en-US"/>
              <a:t>）在线评测平台使用自动评价</a:t>
            </a:r>
            <a:endParaRPr kumimoji="1" lang="en-US" altLang="zh-CN"/>
          </a:p>
          <a:p>
            <a:r>
              <a:rPr kumimoji="1" lang="zh-CN" altLang="en-US"/>
              <a:t>（</a:t>
            </a:r>
            <a:r>
              <a:rPr kumimoji="1" lang="en-US" altLang="zh-CN"/>
              <a:t>2</a:t>
            </a:r>
            <a:r>
              <a:rPr kumimoji="1" lang="zh-CN" altLang="en-US"/>
              <a:t>）初赛晋级和决赛排名均使用人工评价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62865-EACF-CB40-A479-5153795FEE42}" type="slidenum">
              <a:rPr kumimoji="1" lang="zh-CN" altLang="en-US" smtClean="0"/>
              <a:t>32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4872697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62865-EACF-CB40-A479-5153795FEE42}" type="slidenum">
              <a:rPr kumimoji="1" lang="zh-CN" altLang="en-US" smtClean="0"/>
              <a:t>33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3581852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62865-EACF-CB40-A479-5153795FEE42}" type="slidenum">
              <a:rPr kumimoji="1" lang="zh-CN" altLang="en-US" smtClean="0"/>
              <a:t>34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729776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/>
              <a:t>（</a:t>
            </a:r>
            <a:r>
              <a:rPr kumimoji="1" lang="en-US" altLang="zh-CN"/>
              <a:t>1</a:t>
            </a:r>
            <a:r>
              <a:rPr kumimoji="1" lang="zh-CN" altLang="en-US"/>
              <a:t>）英文的对话评测，</a:t>
            </a:r>
            <a:r>
              <a:rPr kumimoji="1" lang="en-US" altLang="zh-CN"/>
              <a:t>DSTC</a:t>
            </a:r>
            <a:r>
              <a:rPr kumimoji="1" lang="zh-CN" altLang="en-US"/>
              <a:t>系列评测</a:t>
            </a:r>
            <a:endParaRPr kumimoji="1" lang="en-US" altLang="zh-CN"/>
          </a:p>
          <a:p>
            <a:r>
              <a:rPr kumimoji="1" lang="zh-CN" altLang="en-US"/>
              <a:t>（</a:t>
            </a:r>
            <a:r>
              <a:rPr kumimoji="1" lang="en-US" altLang="zh-CN"/>
              <a:t>2</a:t>
            </a:r>
            <a:r>
              <a:rPr kumimoji="1" lang="zh-CN" altLang="en-US"/>
              <a:t>）中文的对话评测</a:t>
            </a:r>
            <a:endParaRPr kumimoji="1"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62865-EACF-CB40-A479-5153795FEE42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7947591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62865-EACF-CB40-A479-5153795FEE42}" type="slidenum">
              <a:rPr kumimoji="1" lang="zh-CN" altLang="en-US" smtClean="0"/>
              <a:t>35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7767477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/>
              <a:t>（</a:t>
            </a:r>
            <a:r>
              <a:rPr kumimoji="1" lang="en-US" altLang="zh-CN"/>
              <a:t>0</a:t>
            </a:r>
            <a:r>
              <a:rPr kumimoji="1" lang="zh-CN" altLang="en-US"/>
              <a:t>）群聊，即多方对话，近几年逐渐获得一些关注</a:t>
            </a:r>
            <a:endParaRPr kumimoji="1" lang="en-US" altLang="zh-CN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/>
              <a:t>（</a:t>
            </a:r>
            <a:r>
              <a:rPr kumimoji="1" lang="en-US" altLang="zh-CN"/>
              <a:t>1</a:t>
            </a:r>
            <a:r>
              <a:rPr kumimoji="1" lang="zh-CN" altLang="en-US"/>
              <a:t>）对话历史 </a:t>
            </a:r>
            <a:r>
              <a:rPr kumimoji="1" lang="en-US" altLang="zh-CN"/>
              <a:t>C</a:t>
            </a:r>
            <a:r>
              <a:rPr kumimoji="1" lang="zh-CN" altLang="en-US"/>
              <a:t>，说话对象，话语；将近几年的相关工作总结了一下；</a:t>
            </a:r>
            <a:endParaRPr kumimoji="1" lang="en-US" altLang="zh-CN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/>
              <a:t>（</a:t>
            </a:r>
            <a:r>
              <a:rPr kumimoji="1" lang="en-US" altLang="zh-CN"/>
              <a:t>2</a:t>
            </a:r>
            <a:r>
              <a:rPr kumimoji="1" lang="zh-CN" altLang="en-US"/>
              <a:t>）说话对象方面，主要考虑说话对象的识别问题。根据数据中是否存在明确的说话对象标签，可以将相关任务分为隐式说话对象识别和显式说话对象识别。前者主要体现为话语之间的回复（</a:t>
            </a:r>
            <a:r>
              <a:rPr kumimoji="1" lang="en" altLang="zh-CN"/>
              <a:t>Reply-to</a:t>
            </a:r>
            <a:r>
              <a:rPr kumimoji="1" lang="zh-CN" altLang="en"/>
              <a:t>）</a:t>
            </a:r>
            <a:r>
              <a:rPr kumimoji="1" lang="zh-CN" altLang="en-US"/>
              <a:t>关系结构识别任务，后者体现为说话 对象标签预测任务。 </a:t>
            </a:r>
            <a:endParaRPr kumimoji="1" lang="en-US" altLang="zh-CN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/>
              <a:t>（</a:t>
            </a:r>
            <a:r>
              <a:rPr kumimoji="1" lang="en-US" altLang="zh-CN"/>
              <a:t>3</a:t>
            </a:r>
            <a:r>
              <a:rPr kumimoji="1" lang="zh-CN" altLang="en-US"/>
              <a:t>）话语方面，主要考虑回复的生成或选择问题。我们同样可以根据数据中 是否存在明确的说话对象标签，将相关任务分为直接基于对话历史进行回复生成 （或选择）和基于说话对象和对话历史综合信息进行回复生成（或选择）。在后一种情况中，我们可以进一步根据说话对象信息的利用方式，将相关任务分为栈式 传播学习（</a:t>
            </a:r>
            <a:r>
              <a:rPr kumimoji="1" lang="en" altLang="zh-CN"/>
              <a:t>Stack-Propagation</a:t>
            </a:r>
            <a:r>
              <a:rPr kumimoji="1" lang="zh-CN" altLang="en"/>
              <a:t>）</a:t>
            </a:r>
            <a:r>
              <a:rPr kumimoji="1" lang="zh-CN" altLang="en-US"/>
              <a:t>和多任务学习（</a:t>
            </a:r>
            <a:r>
              <a:rPr kumimoji="1" lang="en" altLang="zh-CN"/>
              <a:t>Multi-Task Learning</a:t>
            </a:r>
            <a:r>
              <a:rPr kumimoji="1" lang="zh-CN" altLang="en"/>
              <a:t>）。</a:t>
            </a:r>
            <a:endParaRPr kumimoji="1" lang="en-US" altLang="zh-CN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/>
              <a:t>（</a:t>
            </a:r>
            <a:r>
              <a:rPr kumimoji="1" lang="en-US" altLang="zh-CN"/>
              <a:t>4</a:t>
            </a:r>
            <a:r>
              <a:rPr kumimoji="1" lang="zh-CN" altLang="en-US"/>
              <a:t>）下面主要介绍回复选择或生成的相关研究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62865-EACF-CB40-A479-5153795FEE42}" type="slidenum">
              <a:rPr kumimoji="1" lang="zh-CN" altLang="en-US" smtClean="0"/>
              <a:t>36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5409551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/>
              <a:t>（</a:t>
            </a:r>
            <a:r>
              <a:rPr kumimoji="1" lang="en-US" altLang="zh-CN"/>
              <a:t>1</a:t>
            </a:r>
            <a:r>
              <a:rPr kumimoji="1" lang="zh-CN" altLang="en-US"/>
              <a:t>）在群聊中，我们一般会显式的指明说话对象，来表明对特定的对话进行回复，一般用</a:t>
            </a:r>
            <a:r>
              <a:rPr kumimoji="1" lang="en-US" altLang="zh-CN"/>
              <a:t>@</a:t>
            </a:r>
            <a:r>
              <a:rPr kumimoji="1" lang="zh-CN" altLang="en-US"/>
              <a:t>表示，能够帮助更好的理解对话结构，以及表明主题的变化；</a:t>
            </a:r>
            <a:endParaRPr kumimoji="1" lang="en-US" altLang="zh-CN"/>
          </a:p>
          <a:p>
            <a:r>
              <a:rPr kumimoji="1" lang="zh-CN" altLang="en-US"/>
              <a:t>（</a:t>
            </a:r>
            <a:r>
              <a:rPr kumimoji="1" lang="en-US" altLang="zh-CN"/>
              <a:t>2</a:t>
            </a:r>
            <a:r>
              <a:rPr kumimoji="1" lang="zh-CN" altLang="en-US"/>
              <a:t>）这篇工作首次提出了多方对话中的说话对象选择和回复选择问题，多方对话场景中，在对话历史说话人中选择一个作为当前说话人，同时在候选回复集合中选择一个作为当前的回复；</a:t>
            </a:r>
            <a:endParaRPr kumimoji="1" lang="en-US" altLang="zh-CN"/>
          </a:p>
          <a:p>
            <a:r>
              <a:rPr kumimoji="1" lang="zh-CN" altLang="en-US"/>
              <a:t>（</a:t>
            </a:r>
            <a:r>
              <a:rPr kumimoji="1" lang="en-US" altLang="zh-CN"/>
              <a:t>3</a:t>
            </a:r>
            <a:r>
              <a:rPr kumimoji="1" lang="zh-CN" altLang="en-US"/>
              <a:t>）提出的方法，为每个说话人维护一个说话人向量，然后提出静态</a:t>
            </a:r>
            <a:r>
              <a:rPr kumimoji="1" lang="en-US" altLang="zh-CN"/>
              <a:t>RNN</a:t>
            </a:r>
            <a:r>
              <a:rPr kumimoji="1" lang="zh-CN" altLang="en-US"/>
              <a:t>和动态</a:t>
            </a:r>
            <a:r>
              <a:rPr kumimoji="1" lang="en-US" altLang="zh-CN"/>
              <a:t>RNN</a:t>
            </a:r>
            <a:r>
              <a:rPr kumimoji="1" lang="zh-CN" altLang="en-US"/>
              <a:t>来进行上下文的学习；</a:t>
            </a:r>
            <a:endParaRPr kumimoji="1" lang="en-US" altLang="zh-CN"/>
          </a:p>
          <a:p>
            <a:r>
              <a:rPr kumimoji="1" lang="zh-CN" altLang="en-US"/>
              <a:t>（</a:t>
            </a:r>
            <a:r>
              <a:rPr kumimoji="1" lang="en-US" altLang="zh-CN"/>
              <a:t>4</a:t>
            </a:r>
            <a:r>
              <a:rPr kumimoji="1" lang="zh-CN" altLang="en-US"/>
              <a:t>）静态</a:t>
            </a:r>
            <a:r>
              <a:rPr kumimoji="1" lang="en-US" altLang="zh-CN"/>
              <a:t>RNN</a:t>
            </a:r>
            <a:r>
              <a:rPr kumimoji="1" lang="zh-CN" altLang="en-US"/>
              <a:t>，说话人向量固定不改变，将说话人向量拼接到对应的话语表示向量，来捕获说话人信息，然后使用</a:t>
            </a:r>
            <a:r>
              <a:rPr kumimoji="1" lang="en-US" altLang="zh-CN"/>
              <a:t>RNN</a:t>
            </a:r>
            <a:r>
              <a:rPr kumimoji="1" lang="zh-CN" altLang="en-US"/>
              <a:t>学习上下文向量</a:t>
            </a:r>
            <a:endParaRPr kumimoji="1" lang="en-US" altLang="zh-CN"/>
          </a:p>
          <a:p>
            <a:r>
              <a:rPr kumimoji="1" lang="zh-CN" altLang="en-US"/>
              <a:t>（</a:t>
            </a:r>
            <a:r>
              <a:rPr kumimoji="1" lang="en-US" altLang="zh-CN"/>
              <a:t>5</a:t>
            </a:r>
            <a:r>
              <a:rPr kumimoji="1" lang="zh-CN" altLang="en-US"/>
              <a:t>）动态</a:t>
            </a:r>
            <a:r>
              <a:rPr kumimoji="1" lang="en-US" altLang="zh-CN"/>
              <a:t>RNN</a:t>
            </a:r>
            <a:r>
              <a:rPr kumimoji="1" lang="zh-CN" altLang="en-US"/>
              <a:t>，动态的学习说话人状态，使用话语来更新对应的说话人向量，使用</a:t>
            </a:r>
            <a:r>
              <a:rPr kumimoji="1" lang="en-US" altLang="zh-CN"/>
              <a:t>GRU</a:t>
            </a:r>
            <a:r>
              <a:rPr kumimoji="1" lang="zh-CN" altLang="en-US"/>
              <a:t>单元；更新过程如图，按对话进行顺序，使用每一轮的话语更新对应的说话人向量；最后对更新后的说话人向量使用</a:t>
            </a:r>
            <a:r>
              <a:rPr kumimoji="1" lang="en-US" altLang="zh-CN"/>
              <a:t>max-pooling</a:t>
            </a:r>
            <a:r>
              <a:rPr kumimoji="1" lang="zh-CN" altLang="en-US"/>
              <a:t>获得上下文背景向量</a:t>
            </a:r>
            <a:r>
              <a:rPr kumimoji="1" lang="en-US" altLang="zh-CN"/>
              <a:t>hc</a:t>
            </a:r>
          </a:p>
          <a:p>
            <a:r>
              <a:rPr kumimoji="1" lang="zh-CN" altLang="en-US"/>
              <a:t>（</a:t>
            </a:r>
            <a:r>
              <a:rPr kumimoji="1" lang="en-US" altLang="zh-CN"/>
              <a:t>6</a:t>
            </a:r>
            <a:r>
              <a:rPr kumimoji="1" lang="zh-CN" altLang="en-US"/>
              <a:t>）得到上下文向量</a:t>
            </a:r>
            <a:r>
              <a:rPr kumimoji="1" lang="en-US" altLang="zh-CN"/>
              <a:t>hc</a:t>
            </a:r>
            <a:r>
              <a:rPr kumimoji="1" lang="zh-CN" altLang="en-US"/>
              <a:t>之后，使用</a:t>
            </a:r>
            <a:r>
              <a:rPr kumimoji="1" lang="en-US" altLang="zh-CN"/>
              <a:t>Dual</a:t>
            </a:r>
            <a:r>
              <a:rPr kumimoji="1" lang="zh-CN" altLang="en-US"/>
              <a:t> </a:t>
            </a:r>
            <a:r>
              <a:rPr kumimoji="1" lang="en-US" altLang="zh-CN"/>
              <a:t>Encoder</a:t>
            </a:r>
            <a:r>
              <a:rPr kumimoji="1" lang="zh-CN" altLang="en-US"/>
              <a:t>来选择说话对象和回复，主要是计算和上下文背景向量的相似度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62865-EACF-CB40-A479-5153795FEE42}" type="slidenum">
              <a:rPr kumimoji="1" lang="zh-CN" altLang="en-US" smtClean="0"/>
              <a:t>37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7519096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/>
              <a:t>（</a:t>
            </a:r>
            <a:r>
              <a:rPr kumimoji="1" lang="en-US" altLang="zh-CN"/>
              <a:t>1</a:t>
            </a:r>
            <a:r>
              <a:rPr kumimoji="1" lang="zh-CN" altLang="en-US"/>
              <a:t>）</a:t>
            </a:r>
            <a:r>
              <a:rPr kumimoji="1" lang="en-US" altLang="zh-CN"/>
              <a:t>AAAI2018</a:t>
            </a:r>
            <a:r>
              <a:rPr kumimoji="1" lang="zh-CN" altLang="en-US"/>
              <a:t>中一篇论文，在之前</a:t>
            </a:r>
            <a:r>
              <a:rPr kumimoji="1" lang="en-US" altLang="zh-CN"/>
              <a:t>Dynamic</a:t>
            </a:r>
            <a:r>
              <a:rPr kumimoji="1" lang="zh-CN" altLang="en-US"/>
              <a:t> </a:t>
            </a:r>
            <a:r>
              <a:rPr kumimoji="1" lang="en-US" altLang="zh-CN"/>
              <a:t>RNN</a:t>
            </a:r>
            <a:r>
              <a:rPr kumimoji="1" lang="zh-CN" altLang="en-US"/>
              <a:t>基础上进行改进；在</a:t>
            </a:r>
            <a:r>
              <a:rPr kumimoji="1" lang="en-US" altLang="zh-CN"/>
              <a:t>Dynamic</a:t>
            </a:r>
            <a:r>
              <a:rPr kumimoji="1" lang="zh-CN" altLang="en-US"/>
              <a:t> </a:t>
            </a:r>
            <a:r>
              <a:rPr kumimoji="1" lang="en-US" altLang="zh-CN"/>
              <a:t>RNN</a:t>
            </a:r>
            <a:r>
              <a:rPr kumimoji="1" lang="zh-CN" altLang="en-US"/>
              <a:t>中仅仅使用话语更新说话人向量，并没有学习到说话对象的关系；</a:t>
            </a:r>
            <a:endParaRPr kumimoji="1" lang="en-US" altLang="zh-CN"/>
          </a:p>
          <a:p>
            <a:r>
              <a:rPr kumimoji="1" lang="zh-CN" altLang="en-US"/>
              <a:t>（</a:t>
            </a:r>
            <a:r>
              <a:rPr kumimoji="1" lang="en-US" altLang="zh-CN"/>
              <a:t>2</a:t>
            </a:r>
            <a:r>
              <a:rPr kumimoji="1" lang="zh-CN" altLang="en-US"/>
              <a:t>）每一轮对话时，比如</a:t>
            </a:r>
            <a:r>
              <a:rPr kumimoji="1" lang="en-US" altLang="zh-CN"/>
              <a:t>(a2, a1, u)</a:t>
            </a:r>
            <a:r>
              <a:rPr kumimoji="1" lang="zh-CN" altLang="en-US"/>
              <a:t>，参与者可以分为三种角色，包括说话人</a:t>
            </a:r>
            <a:r>
              <a:rPr kumimoji="1" lang="en-US" altLang="zh-CN"/>
              <a:t>a2</a:t>
            </a:r>
            <a:r>
              <a:rPr kumimoji="1" lang="zh-CN" altLang="en-US"/>
              <a:t>，说话对象</a:t>
            </a:r>
            <a:r>
              <a:rPr kumimoji="1" lang="en-US" altLang="zh-CN"/>
              <a:t>a1</a:t>
            </a:r>
            <a:r>
              <a:rPr kumimoji="1" lang="zh-CN" altLang="en-US"/>
              <a:t>，然后还有其他的旁观者；</a:t>
            </a:r>
            <a:endParaRPr kumimoji="1" lang="en-US" altLang="zh-CN"/>
          </a:p>
          <a:p>
            <a:r>
              <a:rPr kumimoji="1" lang="zh-CN" altLang="en-US"/>
              <a:t>（</a:t>
            </a:r>
            <a:r>
              <a:rPr kumimoji="1" lang="en-US" altLang="zh-CN"/>
              <a:t>3</a:t>
            </a:r>
            <a:r>
              <a:rPr kumimoji="1" lang="zh-CN" altLang="en-US"/>
              <a:t>）这篇论文中提出了</a:t>
            </a:r>
            <a:r>
              <a:rPr kumimoji="1" lang="en-US" altLang="zh-CN"/>
              <a:t>SI-RNN</a:t>
            </a:r>
            <a:r>
              <a:rPr kumimoji="1" lang="zh-CN" altLang="en-US"/>
              <a:t>，每轮对话使用三种不同类型的</a:t>
            </a:r>
            <a:r>
              <a:rPr kumimoji="1" lang="en-US" altLang="zh-CN"/>
              <a:t>GRU</a:t>
            </a:r>
            <a:r>
              <a:rPr kumimoji="1" lang="zh-CN" altLang="en-US"/>
              <a:t>单元（参数不共享）对不同角色的说话人进行更新</a:t>
            </a:r>
            <a:endParaRPr kumimoji="1" lang="en-US" altLang="zh-CN"/>
          </a:p>
          <a:p>
            <a:r>
              <a:rPr kumimoji="1" lang="zh-CN" altLang="en-US"/>
              <a:t>（</a:t>
            </a:r>
            <a:r>
              <a:rPr kumimoji="1" lang="en-US" altLang="zh-CN"/>
              <a:t>4</a:t>
            </a:r>
            <a:r>
              <a:rPr kumimoji="1" lang="zh-CN" altLang="en-US"/>
              <a:t>）能够更好的学习到交互信息，也就是说话人和说话对象之间的关系</a:t>
            </a:r>
            <a:endParaRPr kumimoji="1"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62865-EACF-CB40-A479-5153795FEE42}" type="slidenum">
              <a:rPr kumimoji="1" lang="zh-CN" altLang="en-US" smtClean="0"/>
              <a:t>38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163538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/>
              <a:t>（</a:t>
            </a:r>
            <a:r>
              <a:rPr kumimoji="1" lang="en-US" altLang="zh-CN"/>
              <a:t>0</a:t>
            </a:r>
            <a:r>
              <a:rPr kumimoji="1" lang="zh-CN" altLang="en-US"/>
              <a:t>）也有一些只进行多方对话回复生成的研究</a:t>
            </a:r>
            <a:endParaRPr kumimoji="1" lang="en-US" altLang="zh-CN"/>
          </a:p>
          <a:p>
            <a:r>
              <a:rPr kumimoji="1" lang="zh-CN" altLang="en-US"/>
              <a:t>（</a:t>
            </a:r>
            <a:r>
              <a:rPr kumimoji="1" lang="en-US" altLang="zh-CN"/>
              <a:t>1</a:t>
            </a:r>
            <a:r>
              <a:rPr kumimoji="1" lang="zh-CN" altLang="en-US"/>
              <a:t>）北大和腾讯合作的一篇文章，多方对话中，通过解析对话结构，使用更少的对话历史能够有更好的效果</a:t>
            </a:r>
            <a:endParaRPr kumimoji="1" lang="en-US" altLang="zh-CN"/>
          </a:p>
          <a:p>
            <a:r>
              <a:rPr kumimoji="1" lang="zh-CN" altLang="en-US"/>
              <a:t>（</a:t>
            </a:r>
            <a:r>
              <a:rPr kumimoji="1" lang="en-US" altLang="zh-CN"/>
              <a:t>2</a:t>
            </a:r>
            <a:r>
              <a:rPr kumimoji="1" lang="zh-CN" altLang="en-US"/>
              <a:t>）主要根据对话回复关系，构建对话树结构；就举例来说～</a:t>
            </a:r>
            <a:endParaRPr kumimoji="1" lang="en-US" altLang="zh-CN"/>
          </a:p>
          <a:p>
            <a:r>
              <a:rPr kumimoji="1" lang="zh-CN" altLang="en-US"/>
              <a:t>（</a:t>
            </a:r>
            <a:r>
              <a:rPr kumimoji="1" lang="en-US" altLang="zh-CN"/>
              <a:t>3</a:t>
            </a:r>
            <a:r>
              <a:rPr kumimoji="1" lang="zh-CN" altLang="en-US"/>
              <a:t>）同样使用</a:t>
            </a:r>
            <a:r>
              <a:rPr kumimoji="1" lang="en-US" altLang="zh-CN"/>
              <a:t>Seq2Seq</a:t>
            </a:r>
            <a:r>
              <a:rPr kumimoji="1" lang="zh-CN" altLang="en-US"/>
              <a:t>模型</a:t>
            </a:r>
            <a:r>
              <a:rPr kumimoji="1" lang="en-US" altLang="zh-CN"/>
              <a:t>HRED</a:t>
            </a:r>
            <a:r>
              <a:rPr kumimoji="1" lang="zh-CN" altLang="en-US"/>
              <a:t>，使用单个分支在各个指标上表现更好；在群聊对话中，结构感知信息是非常有效的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62865-EACF-CB40-A479-5153795FEE42}" type="slidenum">
              <a:rPr kumimoji="1" lang="zh-CN" altLang="en-US" smtClean="0"/>
              <a:t>39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7265999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/>
              <a:t>（</a:t>
            </a:r>
            <a:r>
              <a:rPr kumimoji="1" lang="en-US" altLang="zh-CN"/>
              <a:t>1</a:t>
            </a:r>
            <a:r>
              <a:rPr kumimoji="1" lang="zh-CN" altLang="en-US"/>
              <a:t>）中科院自动化所在 </a:t>
            </a:r>
            <a:r>
              <a:rPr kumimoji="1" lang="en-US" altLang="zh-CN"/>
              <a:t>CoNLL</a:t>
            </a:r>
            <a:r>
              <a:rPr kumimoji="1" lang="zh-CN" altLang="en-US"/>
              <a:t> </a:t>
            </a:r>
            <a:r>
              <a:rPr kumimoji="1" lang="en-US" altLang="zh-CN"/>
              <a:t>2019</a:t>
            </a:r>
            <a:r>
              <a:rPr kumimoji="1" lang="zh-CN" altLang="en-US"/>
              <a:t>上的一个工作：给定对话历史和当前的说话对象，要求当前系统给出对应的回复；</a:t>
            </a:r>
            <a:endParaRPr kumimoji="1" lang="en-US" altLang="zh-CN"/>
          </a:p>
          <a:p>
            <a:r>
              <a:rPr kumimoji="1" lang="zh-CN" altLang="en-US"/>
              <a:t>（</a:t>
            </a:r>
            <a:r>
              <a:rPr kumimoji="1" lang="en-US" altLang="zh-CN"/>
              <a:t>2</a:t>
            </a:r>
            <a:r>
              <a:rPr kumimoji="1" lang="zh-CN" altLang="en-US"/>
              <a:t>）角色</a:t>
            </a:r>
            <a:r>
              <a:rPr kumimoji="1" lang="en-US" altLang="zh-CN"/>
              <a:t>GRU</a:t>
            </a:r>
          </a:p>
          <a:p>
            <a:r>
              <a:rPr kumimoji="1" lang="zh-CN" altLang="en-US"/>
              <a:t>（</a:t>
            </a:r>
            <a:r>
              <a:rPr kumimoji="1" lang="en-US" altLang="zh-CN"/>
              <a:t>3</a:t>
            </a:r>
            <a:r>
              <a:rPr kumimoji="1" lang="zh-CN" altLang="en-US"/>
              <a:t>）解码阶段，包括三个信息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62865-EACF-CB40-A479-5153795FEE42}" type="slidenum">
              <a:rPr kumimoji="1" lang="zh-CN" altLang="en-US" smtClean="0"/>
              <a:t>40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6020180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/>
              <a:t>（</a:t>
            </a:r>
            <a:r>
              <a:rPr kumimoji="1" lang="en-US" altLang="zh-CN"/>
              <a:t>1</a:t>
            </a:r>
            <a:r>
              <a:rPr kumimoji="1" lang="zh-CN" altLang="en-US"/>
              <a:t>）北大在</a:t>
            </a:r>
            <a:r>
              <a:rPr kumimoji="1" lang="en-US" altLang="zh-CN"/>
              <a:t>IJCAI</a:t>
            </a:r>
            <a:r>
              <a:rPr kumimoji="1" lang="zh-CN" altLang="en-US"/>
              <a:t> </a:t>
            </a:r>
            <a:r>
              <a:rPr kumimoji="1" lang="en-US" altLang="zh-CN"/>
              <a:t>2019</a:t>
            </a:r>
            <a:r>
              <a:rPr kumimoji="1" lang="zh-CN" altLang="en-US"/>
              <a:t>上的文章，首个基于图结构模型</a:t>
            </a:r>
            <a:r>
              <a:rPr kumimoji="1" lang="en-US" altLang="zh-CN"/>
              <a:t>GSN</a:t>
            </a:r>
            <a:r>
              <a:rPr kumimoji="1" lang="zh-CN" altLang="en-US"/>
              <a:t>进行多方对话回复生成研究；传统的对话模型使用序列结构来建模对话，不适合多方对话的复杂交互结构；</a:t>
            </a:r>
            <a:endParaRPr kumimoji="1" lang="en-US" altLang="zh-CN"/>
          </a:p>
          <a:p>
            <a:r>
              <a:rPr kumimoji="1" lang="zh-CN" altLang="en-US"/>
              <a:t>（</a:t>
            </a:r>
            <a:r>
              <a:rPr kumimoji="1" lang="en-US" altLang="zh-CN"/>
              <a:t>2</a:t>
            </a:r>
            <a:r>
              <a:rPr kumimoji="1" lang="zh-CN" altLang="en-US"/>
              <a:t>）</a:t>
            </a:r>
            <a:r>
              <a:rPr kumimoji="1" lang="en" altLang="zh-CN"/>
              <a:t>GSN </a:t>
            </a:r>
            <a:r>
              <a:rPr kumimoji="1" lang="zh-CN" altLang="en-US"/>
              <a:t>将对话历史中的话语作为图顶点，根据对话中的回复关系构建边。</a:t>
            </a:r>
            <a:r>
              <a:rPr kumimoji="1" lang="en" altLang="zh-CN"/>
              <a:t>GSN </a:t>
            </a:r>
            <a:r>
              <a:rPr kumimoji="1" lang="zh-CN" altLang="en-US"/>
              <a:t>的核心结构是一个话语图编码器，根据图中对话信息的流动来进行话语编码。</a:t>
            </a:r>
            <a:endParaRPr kumimoji="1" lang="en-US" altLang="zh-CN"/>
          </a:p>
          <a:p>
            <a:r>
              <a:rPr kumimoji="1" lang="zh-CN" altLang="en-US"/>
              <a:t>（</a:t>
            </a:r>
            <a:r>
              <a:rPr kumimoji="1" lang="en-US" altLang="zh-CN"/>
              <a:t>3</a:t>
            </a:r>
            <a:r>
              <a:rPr kumimoji="1" lang="zh-CN" altLang="en-US"/>
              <a:t>）如图</a:t>
            </a:r>
            <a:r>
              <a:rPr kumimoji="1" lang="en-US" altLang="zh-CN"/>
              <a:t>1</a:t>
            </a:r>
            <a:r>
              <a:rPr kumimoji="1" lang="zh-CN" altLang="en-US"/>
              <a:t>所示，</a:t>
            </a:r>
            <a:r>
              <a:rPr kumimoji="1" lang="en" altLang="zh-CN"/>
              <a:t>utterance 3</a:t>
            </a:r>
            <a:r>
              <a:rPr kumimoji="1" lang="zh-CN" altLang="en-US"/>
              <a:t>和</a:t>
            </a:r>
            <a:r>
              <a:rPr kumimoji="1" lang="en-US" altLang="zh-CN"/>
              <a:t>4</a:t>
            </a:r>
            <a:r>
              <a:rPr kumimoji="1" lang="zh-CN" altLang="en-US"/>
              <a:t>都是对 </a:t>
            </a:r>
            <a:r>
              <a:rPr kumimoji="1" lang="en" altLang="zh-CN"/>
              <a:t>utterance 2 </a:t>
            </a:r>
            <a:r>
              <a:rPr kumimoji="1" lang="zh-CN" altLang="en-US"/>
              <a:t>的回复，因此分别建立</a:t>
            </a:r>
            <a:r>
              <a:rPr kumimoji="1" lang="en-US" altLang="zh-CN"/>
              <a:t>2</a:t>
            </a:r>
            <a:r>
              <a:rPr kumimoji="1" lang="zh-CN" altLang="en-US"/>
              <a:t>到</a:t>
            </a:r>
            <a:r>
              <a:rPr kumimoji="1" lang="en-US" altLang="zh-CN"/>
              <a:t>3</a:t>
            </a:r>
            <a:r>
              <a:rPr kumimoji="1" lang="zh-CN" altLang="en-US"/>
              <a:t>和</a:t>
            </a:r>
            <a:r>
              <a:rPr kumimoji="1" lang="en-US" altLang="zh-CN"/>
              <a:t>4</a:t>
            </a:r>
            <a:r>
              <a:rPr kumimoji="1" lang="zh-CN" altLang="en-US"/>
              <a:t>的有向边</a:t>
            </a:r>
            <a:endParaRPr kumimoji="1" lang="en-US" altLang="zh-CN"/>
          </a:p>
          <a:p>
            <a:r>
              <a:rPr kumimoji="1" lang="zh-CN" altLang="en-US"/>
              <a:t>（</a:t>
            </a:r>
            <a:r>
              <a:rPr kumimoji="1" lang="en-US" altLang="zh-CN"/>
              <a:t>4</a:t>
            </a:r>
            <a:r>
              <a:rPr kumimoji="1" lang="zh-CN" altLang="en-US"/>
              <a:t>）在话语图更新时，还采用了双向信息流动和说话人信息流动机制</a:t>
            </a:r>
            <a:r>
              <a:rPr kumimoji="1" lang="en-US" altLang="zh-CN"/>
              <a:t>(</a:t>
            </a:r>
            <a:r>
              <a:rPr kumimoji="1" lang="zh-CN" altLang="en-US"/>
              <a:t>通过在相同说话人的话语之间建立隐式边实现</a:t>
            </a:r>
            <a:r>
              <a:rPr kumimoji="1" lang="en-US" altLang="zh-CN"/>
              <a:t>)</a:t>
            </a:r>
          </a:p>
          <a:p>
            <a:r>
              <a:rPr kumimoji="1" lang="zh-CN" altLang="en-US"/>
              <a:t>（</a:t>
            </a:r>
            <a:r>
              <a:rPr kumimoji="1" lang="en-US" altLang="zh-CN"/>
              <a:t>5</a:t>
            </a:r>
            <a:r>
              <a:rPr kumimoji="1" lang="zh-CN" altLang="en-US"/>
              <a:t>）文中提出了一种基于门控循环单元</a:t>
            </a:r>
            <a:r>
              <a:rPr kumimoji="1" lang="en-US" altLang="zh-CN"/>
              <a:t>GRU</a:t>
            </a:r>
            <a:r>
              <a:rPr kumimoji="1" lang="zh-CN" altLang="en-US"/>
              <a:t>的图更新算法，比图卷积神经网络能够更适应对话中的图神经网络建模</a:t>
            </a:r>
            <a:endParaRPr kumimoji="1" lang="en-US" altLang="zh-CN"/>
          </a:p>
          <a:p>
            <a:r>
              <a:rPr kumimoji="1" lang="zh-CN" altLang="en-US"/>
              <a:t>（</a:t>
            </a:r>
            <a:r>
              <a:rPr kumimoji="1" lang="en-US" altLang="zh-CN"/>
              <a:t>6</a:t>
            </a:r>
            <a:r>
              <a:rPr kumimoji="1" lang="zh-CN" altLang="en-US"/>
              <a:t>）通过实验，作者发现 </a:t>
            </a:r>
            <a:r>
              <a:rPr kumimoji="1" lang="en" altLang="zh-CN"/>
              <a:t>GSN </a:t>
            </a:r>
            <a:r>
              <a:rPr kumimoji="1" lang="zh-CN" altLang="en-US"/>
              <a:t>在多方对话和双方对话回复生成中中均能比基于序列的模 型取得很好的效果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62865-EACF-CB40-A479-5153795FEE42}" type="slidenum">
              <a:rPr kumimoji="1" lang="zh-CN" altLang="en-US" smtClean="0"/>
              <a:t>41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5737590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/>
              <a:t>（</a:t>
            </a:r>
            <a:r>
              <a:rPr kumimoji="1" lang="en-US" altLang="zh-CN"/>
              <a:t>0</a:t>
            </a:r>
            <a:r>
              <a:rPr kumimoji="1" lang="zh-CN" altLang="en-US"/>
              <a:t>）最后介绍今年的其他一些对话评测任务</a:t>
            </a:r>
            <a:endParaRPr kumimoji="1" lang="en-US" altLang="zh-CN"/>
          </a:p>
          <a:p>
            <a:r>
              <a:rPr kumimoji="1" lang="zh-CN" altLang="en-US"/>
              <a:t>（</a:t>
            </a:r>
            <a:r>
              <a:rPr kumimoji="1" lang="en-US" altLang="zh-CN"/>
              <a:t>1</a:t>
            </a:r>
            <a:r>
              <a:rPr kumimoji="1" lang="zh-CN" altLang="en-US"/>
              <a:t>）在任务型对话中，用户的请求超出了</a:t>
            </a:r>
            <a:r>
              <a:rPr kumimoji="1" lang="en-US" altLang="zh-CN"/>
              <a:t>API</a:t>
            </a:r>
            <a:r>
              <a:rPr kumimoji="1" lang="zh-CN" altLang="en-US"/>
              <a:t>和数据库的范围，但是在外部知识库中已经存在了；包括一些常识，保存为</a:t>
            </a:r>
            <a:r>
              <a:rPr kumimoji="1" lang="en-US" altLang="zh-CN"/>
              <a:t>FAQ</a:t>
            </a:r>
            <a:r>
              <a:rPr kumimoji="1" lang="zh-CN" altLang="en-US"/>
              <a:t>对形式；给定当前用户输入和对话历史，依次有以下三个子任务：</a:t>
            </a:r>
            <a:endParaRPr kumimoji="1" lang="en-US" altLang="zh-CN"/>
          </a:p>
          <a:p>
            <a:r>
              <a:rPr kumimoji="1" lang="zh-CN" altLang="en-US"/>
              <a:t>（</a:t>
            </a:r>
            <a:r>
              <a:rPr kumimoji="1" lang="en-US" altLang="zh-CN"/>
              <a:t>1-1</a:t>
            </a:r>
            <a:r>
              <a:rPr kumimoji="1" lang="zh-CN" altLang="en-US"/>
              <a:t>）判断当前是否需要使用外部知识</a:t>
            </a:r>
            <a:endParaRPr kumimoji="1" lang="en-US" altLang="zh-CN"/>
          </a:p>
          <a:p>
            <a:r>
              <a:rPr kumimoji="1" lang="zh-CN" altLang="en-US"/>
              <a:t>（</a:t>
            </a:r>
            <a:r>
              <a:rPr kumimoji="1" lang="en-US" altLang="zh-CN"/>
              <a:t>1-2</a:t>
            </a:r>
            <a:r>
              <a:rPr kumimoji="1" lang="zh-CN" altLang="en-US"/>
              <a:t>）将外部知识进行排序，获得</a:t>
            </a:r>
            <a:r>
              <a:rPr kumimoji="1" lang="en-US" altLang="zh-CN"/>
              <a:t>top</a:t>
            </a:r>
            <a:r>
              <a:rPr kumimoji="1" lang="zh-CN" altLang="en-US"/>
              <a:t> </a:t>
            </a:r>
            <a:r>
              <a:rPr kumimoji="1" lang="en-US" altLang="zh-CN"/>
              <a:t>k</a:t>
            </a:r>
          </a:p>
          <a:p>
            <a:r>
              <a:rPr kumimoji="1" lang="zh-CN" altLang="en-US"/>
              <a:t>（</a:t>
            </a:r>
            <a:r>
              <a:rPr kumimoji="1" lang="en-US" altLang="zh-CN"/>
              <a:t>1-3</a:t>
            </a:r>
            <a:r>
              <a:rPr kumimoji="1" lang="zh-CN" altLang="en-US"/>
              <a:t>）使用选择的知识进行回复生成</a:t>
            </a:r>
            <a:endParaRPr kumimoji="1" lang="en-US" altLang="zh-CN"/>
          </a:p>
          <a:p>
            <a:r>
              <a:rPr kumimoji="1" lang="zh-CN" altLang="en-US"/>
              <a:t>（</a:t>
            </a:r>
            <a:r>
              <a:rPr kumimoji="1" lang="en-US" altLang="zh-CN"/>
              <a:t>2</a:t>
            </a:r>
            <a:r>
              <a:rPr kumimoji="1" lang="zh-CN" altLang="en-US"/>
              <a:t>）多领域任务型对话</a:t>
            </a:r>
            <a:endParaRPr kumimoji="1" lang="en-US" altLang="zh-CN"/>
          </a:p>
          <a:p>
            <a:r>
              <a:rPr kumimoji="1" lang="zh-CN" altLang="en-US"/>
              <a:t>（</a:t>
            </a:r>
            <a:r>
              <a:rPr kumimoji="1" lang="en-US" altLang="zh-CN"/>
              <a:t>2-1</a:t>
            </a:r>
            <a:r>
              <a:rPr kumimoji="1" lang="zh-CN" altLang="en-US"/>
              <a:t>）</a:t>
            </a:r>
            <a:endParaRPr kumimoji="1" lang="en-US" altLang="zh-CN"/>
          </a:p>
          <a:p>
            <a:r>
              <a:rPr kumimoji="1" lang="zh-CN" altLang="en-US"/>
              <a:t>（</a:t>
            </a:r>
            <a:r>
              <a:rPr kumimoji="1" lang="en-US" altLang="zh-CN"/>
              <a:t>2-2</a:t>
            </a:r>
            <a:r>
              <a:rPr kumimoji="1" lang="zh-CN" altLang="en-US"/>
              <a:t>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62865-EACF-CB40-A479-5153795FEE42}" type="slidenum">
              <a:rPr kumimoji="1" lang="zh-CN" altLang="en-US" smtClean="0"/>
              <a:t>42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0179135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/>
              <a:t>（</a:t>
            </a:r>
            <a:r>
              <a:rPr kumimoji="1" lang="en-US" altLang="zh-CN"/>
              <a:t>1</a:t>
            </a:r>
            <a:r>
              <a:rPr kumimoji="1" lang="zh-CN" altLang="en-US"/>
              <a:t>）对话的交互式评价，之前大多使用静态的数据集进行回复生成，然后评价生成结果；而在实际过程中，系统需要与人进行交互式沟通</a:t>
            </a:r>
            <a:endParaRPr kumimoji="1" lang="en-US" altLang="zh-CN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/>
              <a:t>（</a:t>
            </a:r>
            <a:r>
              <a:rPr kumimoji="1" lang="en-US" altLang="zh-CN"/>
              <a:t>1-1</a:t>
            </a:r>
            <a:r>
              <a:rPr kumimoji="1" lang="zh-CN" altLang="en-US"/>
              <a:t>）在静态数据集上，构建对话回复生成模型，给定对话历史，生成回复</a:t>
            </a:r>
            <a:endParaRPr kumimoji="1" lang="en-US" altLang="zh-CN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/>
              <a:t>（</a:t>
            </a:r>
            <a:r>
              <a:rPr kumimoji="1" lang="en-US" altLang="zh-CN"/>
              <a:t>1-2</a:t>
            </a:r>
            <a:r>
              <a:rPr kumimoji="1" lang="zh-CN" altLang="en-US"/>
              <a:t>）建立</a:t>
            </a:r>
            <a:r>
              <a:rPr kumimoji="1" lang="en-US" altLang="zh-CN"/>
              <a:t>/</a:t>
            </a:r>
            <a:r>
              <a:rPr kumimoji="1" lang="zh-CN" altLang="en-US"/>
              <a:t>调整对话模型以在交互式环境中有效工作，提交系统</a:t>
            </a:r>
            <a:r>
              <a:rPr kumimoji="1" lang="en-US" altLang="zh-CN"/>
              <a:t>API</a:t>
            </a:r>
            <a:r>
              <a:rPr kumimoji="1" lang="zh-CN" altLang="en-US"/>
              <a:t>，进行人工交互式对话评价</a:t>
            </a:r>
            <a:endParaRPr kumimoji="1" lang="en-US" altLang="zh-CN"/>
          </a:p>
          <a:p>
            <a:r>
              <a:rPr kumimoji="1" lang="zh-CN" altLang="en-US"/>
              <a:t>（</a:t>
            </a:r>
            <a:r>
              <a:rPr kumimoji="1" lang="en-US" altLang="zh-CN"/>
              <a:t>2</a:t>
            </a:r>
            <a:r>
              <a:rPr kumimoji="1" lang="zh-CN" altLang="en-US"/>
              <a:t>）多模态交互性对话场景中的智能助手，给定当前用户话语，对话历史，多模态历史</a:t>
            </a:r>
            <a:endParaRPr kumimoji="1" lang="en-US" altLang="zh-CN"/>
          </a:p>
          <a:p>
            <a:r>
              <a:rPr kumimoji="1" lang="zh-CN" altLang="en-US"/>
              <a:t>（</a:t>
            </a:r>
            <a:r>
              <a:rPr kumimoji="1" lang="en-US" altLang="zh-CN"/>
              <a:t>2-1</a:t>
            </a:r>
            <a:r>
              <a:rPr kumimoji="1" lang="zh-CN" altLang="en-US"/>
              <a:t>）多模态动作预测</a:t>
            </a:r>
            <a:endParaRPr kumimoji="1" lang="en-US" altLang="zh-CN"/>
          </a:p>
          <a:p>
            <a:r>
              <a:rPr kumimoji="1" lang="zh-CN" altLang="en-US"/>
              <a:t>（</a:t>
            </a:r>
            <a:r>
              <a:rPr kumimoji="1" lang="en-US" altLang="zh-CN"/>
              <a:t>2-2</a:t>
            </a:r>
            <a:r>
              <a:rPr kumimoji="1" lang="zh-CN" altLang="en-US"/>
              <a:t>）多模态对话回复生成和检索</a:t>
            </a:r>
            <a:endParaRPr kumimoji="1" lang="en-US" altLang="zh-CN"/>
          </a:p>
          <a:p>
            <a:r>
              <a:rPr kumimoji="1" lang="zh-CN" altLang="en-US"/>
              <a:t>（</a:t>
            </a:r>
            <a:r>
              <a:rPr kumimoji="1" lang="en-US" altLang="zh-CN"/>
              <a:t>2-3</a:t>
            </a:r>
            <a:r>
              <a:rPr kumimoji="1" lang="zh-CN" altLang="en-US"/>
              <a:t>）多模态对话状态追踪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62865-EACF-CB40-A479-5153795FEE42}" type="slidenum">
              <a:rPr kumimoji="1" lang="zh-CN" altLang="en-US" smtClean="0"/>
              <a:t>43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7242552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/>
              <a:t>（</a:t>
            </a:r>
            <a:r>
              <a:rPr kumimoji="1" lang="en-US" altLang="zh-CN"/>
              <a:t>1</a:t>
            </a:r>
            <a:r>
              <a:rPr kumimoji="1" lang="zh-CN" altLang="en-US"/>
              <a:t>）针对于京东购物场景，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融合使用多模态用户问题信息（包括文字和图片信息），产生任务导向型对话的文本回答</a:t>
            </a:r>
            <a:endParaRPr lang="en-US" altLang="zh-CN" sz="12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62865-EACF-CB40-A479-5153795FEE42}" type="slidenum">
              <a:rPr kumimoji="1" lang="zh-CN" altLang="en-US" smtClean="0"/>
              <a:t>44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901216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62865-EACF-CB40-A479-5153795FEE42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5816375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62865-EACF-CB40-A479-5153795FEE42}" type="slidenum">
              <a:rPr kumimoji="1" lang="zh-CN" altLang="en-US" smtClean="0"/>
              <a:t>45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352249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）在中国中文信息学会社会媒体处理专业委员会（</a:t>
            </a:r>
            <a:r>
              <a:rPr lang="en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CIPS-SMP</a:t>
            </a:r>
            <a:r>
              <a:rPr lang="zh-CN" altLang="e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指导下，</a:t>
            </a:r>
            <a:r>
              <a:rPr kumimoji="1" lang="zh-CN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伟男</a:t>
            </a:r>
            <a:r>
              <a:rPr kumimoji="1"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老师作为</a:t>
            </a:r>
            <a:r>
              <a:rPr kumimoji="1" lang="zh-CN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评测主席</a:t>
            </a:r>
            <a:r>
              <a:rPr kumimoji="1"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，连续召开四届</a:t>
            </a:r>
            <a:endParaRPr lang="zh-CN" altLang="zh-CN">
              <a:effectLst/>
            </a:endParaRPr>
          </a:p>
          <a:p>
            <a:r>
              <a:rPr kumimoji="1" lang="zh-CN" altLang="en-US"/>
              <a:t>（</a:t>
            </a:r>
            <a:r>
              <a:rPr kumimoji="1" lang="en-US" altLang="zh-CN"/>
              <a:t>2</a:t>
            </a:r>
            <a:r>
              <a:rPr kumimoji="1" lang="zh-CN" altLang="en-US"/>
              <a:t>）由哈工大</a:t>
            </a:r>
            <a:r>
              <a:rPr kumimoji="1" lang="en-US" altLang="zh-CN"/>
              <a:t>SCIR</a:t>
            </a:r>
            <a:r>
              <a:rPr kumimoji="1" lang="zh-CN" altLang="en-US"/>
              <a:t>、科大讯飞和清华大学联合承办；由华为公司赞助</a:t>
            </a:r>
            <a:endParaRPr kumimoji="1" lang="en-US" altLang="zh-CN"/>
          </a:p>
          <a:p>
            <a:r>
              <a:rPr kumimoji="1" lang="zh-CN" altLang="en-US"/>
              <a:t>（</a:t>
            </a:r>
            <a:r>
              <a:rPr kumimoji="1" lang="en-US" altLang="zh-CN"/>
              <a:t>3</a:t>
            </a:r>
            <a:r>
              <a:rPr kumimoji="1" lang="zh-CN" altLang="en-US"/>
              <a:t>）评测任务方面，</a:t>
            </a:r>
            <a:r>
              <a:rPr kumimoji="1" lang="en-US" altLang="zh-CN"/>
              <a:t>2017/18</a:t>
            </a:r>
            <a:r>
              <a:rPr kumimoji="1" lang="zh-CN" altLang="en-US"/>
              <a:t> 评测任务相同，在数据和评测细节方面进行了优化</a:t>
            </a:r>
            <a:endParaRPr kumimoji="1" lang="en-US" altLang="zh-CN"/>
          </a:p>
          <a:p>
            <a:r>
              <a:rPr kumimoji="1" lang="zh-CN" altLang="en-US"/>
              <a:t>（</a:t>
            </a:r>
            <a:r>
              <a:rPr kumimoji="1" lang="en-US" altLang="zh-CN"/>
              <a:t>4</a:t>
            </a:r>
            <a:r>
              <a:rPr kumimoji="1" lang="zh-CN" altLang="en-US"/>
              <a:t>）</a:t>
            </a:r>
            <a:r>
              <a:rPr kumimoji="1"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考虑人机对话研究上的热点，和在实际应用中的关键核心问题</a:t>
            </a:r>
            <a:r>
              <a:rPr kumimoji="1" lang="zh-CN" altLang="en-US"/>
              <a:t>，评测主要任务型对话的相关任务</a:t>
            </a:r>
            <a:endParaRPr kumimoji="1" lang="en-US" altLang="zh-CN"/>
          </a:p>
          <a:p>
            <a:r>
              <a:rPr kumimoji="1" lang="zh-CN" altLang="en-US"/>
              <a:t>（</a:t>
            </a:r>
            <a:r>
              <a:rPr kumimoji="1" lang="en-US" altLang="zh-CN"/>
              <a:t>5</a:t>
            </a:r>
            <a:r>
              <a:rPr kumimoji="1" lang="zh-CN" altLang="en-US"/>
              <a:t>）</a:t>
            </a:r>
            <a:r>
              <a:rPr kumimoji="1" lang="en-US" altLang="zh-CN"/>
              <a:t>2019</a:t>
            </a:r>
            <a:r>
              <a:rPr kumimoji="1" lang="zh-CN" altLang="en-US"/>
              <a:t>年个性化对话开始尝试闲聊对话的评测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62865-EACF-CB40-A479-5153795FEE42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44006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/>
              <a:t>（</a:t>
            </a:r>
            <a:r>
              <a:rPr kumimoji="1" lang="en-US" altLang="zh-CN"/>
              <a:t>1</a:t>
            </a:r>
            <a:r>
              <a:rPr kumimoji="1" lang="zh-CN" altLang="en-US"/>
              <a:t>）在介绍具体评测之前，先简单介绍一下任务型对话</a:t>
            </a:r>
            <a:endParaRPr kumimoji="1"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62865-EACF-CB40-A479-5153795FEE42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607287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/>
              <a:t>（</a:t>
            </a:r>
            <a:r>
              <a:rPr kumimoji="1" lang="en-US" altLang="zh-CN"/>
              <a:t>1</a:t>
            </a:r>
            <a:r>
              <a:rPr kumimoji="1" lang="zh-CN" altLang="en-US"/>
              <a:t>）任务型对话系统主要分为</a:t>
            </a:r>
            <a:r>
              <a:rPr kumimoji="1" lang="en-US" altLang="zh-CN"/>
              <a:t>Pipeline</a:t>
            </a:r>
            <a:r>
              <a:rPr kumimoji="1" lang="zh-CN" altLang="en-US"/>
              <a:t>和</a:t>
            </a:r>
            <a:r>
              <a:rPr kumimoji="1" lang="en-US" altLang="zh-CN"/>
              <a:t>End2End</a:t>
            </a:r>
            <a:r>
              <a:rPr kumimoji="1" lang="zh-CN" altLang="en-US"/>
              <a:t>两种类型；</a:t>
            </a:r>
            <a:r>
              <a:rPr kumimoji="1" lang="en-US" altLang="zh-CN"/>
              <a:t>Pipeline</a:t>
            </a:r>
            <a:r>
              <a:rPr kumimoji="1" lang="zh-CN" altLang="en-US"/>
              <a:t>采用模块化的结构，可解释性强，易于落地，但是有一些缺点，比如不够灵活，不好迁移；端到端是近期的研究热点，灵活性强，可扩展性高，但是对于数据的数量和质量要求较高，效果有限，处于探索中。</a:t>
            </a:r>
            <a:endParaRPr kumimoji="1" lang="en-US" altLang="zh-CN"/>
          </a:p>
          <a:p>
            <a:r>
              <a:rPr kumimoji="1" lang="zh-CN" altLang="en-US"/>
              <a:t>（</a:t>
            </a:r>
            <a:r>
              <a:rPr kumimoji="1" lang="en-US" altLang="zh-CN"/>
              <a:t>2</a:t>
            </a:r>
            <a:r>
              <a:rPr kumimoji="1" lang="zh-CN" altLang="en-US"/>
              <a:t>）评测任务侧重于</a:t>
            </a:r>
            <a:r>
              <a:rPr kumimoji="1" lang="en-US" altLang="zh-CN"/>
              <a:t>Pipeline</a:t>
            </a:r>
            <a:r>
              <a:rPr kumimoji="1" lang="zh-CN" altLang="en-US"/>
              <a:t>类型任务型对话系统，举例，实验室对话技术平台</a:t>
            </a:r>
            <a:r>
              <a:rPr kumimoji="1" lang="en-US" altLang="zh-CN"/>
              <a:t>LTP</a:t>
            </a:r>
            <a:r>
              <a:rPr kumimoji="1" lang="zh-CN" altLang="en-US"/>
              <a:t>的架构图，分为三个模块：</a:t>
            </a:r>
            <a:endParaRPr kumimoji="1" lang="en-US" altLang="zh-CN"/>
          </a:p>
          <a:p>
            <a:r>
              <a:rPr kumimoji="1" lang="zh-CN" altLang="en-US"/>
              <a:t>  </a:t>
            </a:r>
            <a:r>
              <a:rPr kumimoji="1" lang="en-US" altLang="zh-CN"/>
              <a:t>a</a:t>
            </a:r>
            <a:r>
              <a:rPr kumimoji="1" lang="zh-CN" altLang="en-US"/>
              <a:t>）自然语言理解，</a:t>
            </a:r>
            <a:r>
              <a:rPr kumimoji="1" lang="en-US" altLang="zh-CN"/>
              <a:t>NLU</a:t>
            </a:r>
            <a:r>
              <a:rPr kumimoji="1" lang="zh-CN" altLang="en-US"/>
              <a:t>。</a:t>
            </a:r>
            <a:endParaRPr kumimoji="1" lang="en-US" altLang="zh-CN"/>
          </a:p>
          <a:p>
            <a:r>
              <a:rPr kumimoji="1" lang="zh-CN" altLang="en-US"/>
              <a:t>  </a:t>
            </a:r>
            <a:r>
              <a:rPr kumimoji="1" lang="en-US" altLang="zh-CN"/>
              <a:t>b</a:t>
            </a:r>
            <a:r>
              <a:rPr kumimoji="1" lang="zh-CN" altLang="en-US"/>
              <a:t>）对话管理。首先是状态追踪，根据对话历史，维护当前对话状态，对话状态是对整个对话历史的累积语义表示，一般就是槽值对；然后是对话策略，策略优化，根据当前对话状态输出下一步系统动作；比如说这里就需要询问出发地；</a:t>
            </a:r>
            <a:endParaRPr kumimoji="1" lang="en-US" altLang="zh-CN"/>
          </a:p>
          <a:p>
            <a:r>
              <a:rPr kumimoji="1" lang="zh-CN" altLang="en-US"/>
              <a:t>  </a:t>
            </a:r>
            <a:r>
              <a:rPr kumimoji="1" lang="en-US" altLang="zh-CN"/>
              <a:t>c</a:t>
            </a:r>
            <a:r>
              <a:rPr kumimoji="1" lang="zh-CN" altLang="en-US"/>
              <a:t>）自然语言生成，</a:t>
            </a:r>
            <a:r>
              <a:rPr kumimoji="1" lang="en-US" altLang="zh-CN"/>
              <a:t>NLG</a:t>
            </a:r>
            <a:r>
              <a:rPr kumimoji="1" lang="zh-CN" altLang="en-US"/>
              <a:t>。</a:t>
            </a:r>
            <a:endParaRPr kumimoji="1"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62865-EACF-CB40-A479-5153795FEE42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135010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" b="0">
                <a:solidFill>
                  <a:schemeClr val="bg1"/>
                </a:solidFill>
              </a:rPr>
              <a:t>下面</a:t>
            </a:r>
            <a:r>
              <a:rPr lang="zh-CN" altLang="en-US" b="0">
                <a:solidFill>
                  <a:schemeClr val="bg1"/>
                </a:solidFill>
              </a:rPr>
              <a:t>就是介绍</a:t>
            </a:r>
            <a:r>
              <a:rPr lang="en-US" altLang="zh-CN" b="0">
                <a:solidFill>
                  <a:schemeClr val="bg1"/>
                </a:solidFill>
              </a:rPr>
              <a:t>ECDT</a:t>
            </a:r>
            <a:r>
              <a:rPr lang="zh-CN" altLang="en-US" b="0">
                <a:solidFill>
                  <a:schemeClr val="bg1"/>
                </a:solidFill>
              </a:rPr>
              <a:t>系列评测，</a:t>
            </a:r>
            <a:r>
              <a:rPr lang="en-US" altLang="zh-CN" b="0">
                <a:solidFill>
                  <a:schemeClr val="bg1"/>
                </a:solidFill>
              </a:rPr>
              <a:t>2017</a:t>
            </a:r>
            <a:r>
              <a:rPr lang="zh-CN" altLang="en-US" b="0">
                <a:solidFill>
                  <a:schemeClr val="bg1"/>
                </a:solidFill>
              </a:rPr>
              <a:t>和</a:t>
            </a:r>
            <a:r>
              <a:rPr lang="en-US" altLang="zh-CN" b="0">
                <a:solidFill>
                  <a:schemeClr val="bg1"/>
                </a:solidFill>
              </a:rPr>
              <a:t>2018</a:t>
            </a:r>
            <a:r>
              <a:rPr lang="zh-CN" altLang="en-US" b="0">
                <a:solidFill>
                  <a:schemeClr val="bg1"/>
                </a:solidFill>
              </a:rPr>
              <a:t>任务相同，放一起介绍</a:t>
            </a:r>
            <a:endParaRPr lang="en-US" altLang="zh-CN" b="0">
              <a:solidFill>
                <a:schemeClr val="bg1"/>
              </a:solidFill>
            </a:endParaRPr>
          </a:p>
          <a:p>
            <a:r>
              <a:rPr lang="en-US" altLang="zh-CN" b="0">
                <a:solidFill>
                  <a:schemeClr val="bg1"/>
                </a:solidFill>
              </a:rPr>
              <a:t>API</a:t>
            </a:r>
            <a:r>
              <a:rPr lang="zh-CN" altLang="en-US" b="0">
                <a:solidFill>
                  <a:schemeClr val="bg1"/>
                </a:solidFill>
              </a:rPr>
              <a:t>提交对于企业界更加友好</a:t>
            </a:r>
            <a:endParaRPr lang="en" altLang="zh-CN" b="0">
              <a:solidFill>
                <a:schemeClr val="bg1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62865-EACF-CB40-A479-5153795FEE42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363830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/>
              <a:t>（</a:t>
            </a:r>
            <a:r>
              <a:rPr kumimoji="1" lang="en-US" altLang="zh-CN"/>
              <a:t>1</a:t>
            </a:r>
            <a:r>
              <a:rPr kumimoji="1" lang="zh-CN" altLang="en-US"/>
              <a:t>）评测数据都是中文的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62865-EACF-CB40-A479-5153795FEE42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992159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.png"/><Relationship Id="rId4" Type="http://schemas.openxmlformats.org/officeDocument/2006/relationships/image" Target="../media/image12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microsoft.com/office/2007/relationships/hdphoto" Target="../media/hdphoto2.wdp"/><Relationship Id="rId4" Type="http://schemas.openxmlformats.org/officeDocument/2006/relationships/image" Target="../media/image8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png"/><Relationship Id="rId5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.png"/><Relationship Id="rId4" Type="http://schemas.openxmlformats.org/officeDocument/2006/relationships/image" Target="../media/image1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6CC98C-F6C8-C04A-9136-F44A6AB9C4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6D7ED8A-BB1F-9C49-911F-F80CA7A468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 dirty="0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2466280-5D2D-CF47-BBDB-CD5A888F80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7AF9E-2847-084D-9CC5-F2294E076D96}" type="datetime1">
              <a:rPr kumimoji="1" lang="zh-CN" altLang="en-US" smtClean="0"/>
              <a:t>2020/7/9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5FF4265-D4EE-6643-9515-C7E0DB83F3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6CC87A5-93B7-5246-865C-3A4096D4A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10E84-39A2-4D46-B03C-1934A667002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303795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bg>
      <p:bgPr>
        <a:solidFill>
          <a:srgbClr val="474C7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BB914-0507-2B4F-8723-897D17463280}" type="datetime1">
              <a:rPr lang="zh-CN" altLang="en-US" smtClean="0"/>
              <a:t>2020/7/9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90D37-40EE-4DAF-B44D-56B9461E287D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028" name="Picture 4" descr="D:\scir\sync\我的坚果云\assets\hit-scir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9413" y="764704"/>
            <a:ext cx="3239195" cy="467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D:\scir\sync\我的坚果云\assets\decorates-triangle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6373" y="-39161"/>
            <a:ext cx="3235256" cy="1025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47328" y="3068960"/>
            <a:ext cx="9409045" cy="1152128"/>
          </a:xfrm>
        </p:spPr>
        <p:txBody>
          <a:bodyPr anchor="t">
            <a:normAutofit/>
          </a:bodyPr>
          <a:lstStyle>
            <a:lvl1pPr algn="r">
              <a:defRPr sz="4000">
                <a:solidFill>
                  <a:srgbClr val="F1F1F1"/>
                </a:solidFill>
                <a:latin typeface="华文细黑" pitchFamily="2" charset="-122"/>
                <a:ea typeface="华文细黑" pitchFamily="2" charset="-122"/>
              </a:defRPr>
            </a:lvl1pPr>
          </a:lstStyle>
          <a:p>
            <a:r>
              <a:rPr lang="en-US" altLang="zh-CN" dirty="0"/>
              <a:t>Thanks Q&amp;A</a:t>
            </a:r>
            <a:endParaRPr lang="zh-CN" altLang="en-US" dirty="0"/>
          </a:p>
        </p:txBody>
      </p:sp>
      <p:pic>
        <p:nvPicPr>
          <p:cNvPr id="1033" name="Picture 9" descr="D:\scir\sync\我的坚果云\assets\decorates-2.pn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9503" y="3748142"/>
            <a:ext cx="3116607" cy="2889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D:\scir\sync\我的坚果云\assets\scir-2.png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0704" y="-263138"/>
            <a:ext cx="2639397" cy="2055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93223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F17DDC-392F-054E-BA86-18EAD46524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C989158-06A3-9D4B-9B67-E642ABE22E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84A857F-46E0-2946-A355-55508805F9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267E8A-D607-8240-B558-4C1CA670CE2F}" type="datetime1">
              <a:rPr kumimoji="1" lang="zh-CN" altLang="en-US" smtClean="0"/>
              <a:t>2020/7/9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BFDAB1C-1B1E-D440-99B7-A1A7017B68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29065D2-1065-274A-8909-858795675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10E84-39A2-4D46-B03C-1934A667002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307953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5E74CA-AF83-DB40-A71D-4D9B171E8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A490F3C-3F7B-4647-9A11-9F2F129025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2pPr>
            <a:lvl3pPr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3pPr>
            <a:lvl4pPr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4pPr>
            <a:lvl5pPr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5pPr>
          </a:lstStyle>
          <a:p>
            <a:pPr lvl="0"/>
            <a:r>
              <a:rPr kumimoji="1" lang="zh-CN" altLang="en-US" dirty="0"/>
              <a:t>单击此处编辑母版文本样式</a:t>
            </a:r>
          </a:p>
          <a:p>
            <a:pPr lvl="1"/>
            <a:r>
              <a:rPr kumimoji="1" lang="zh-CN" altLang="en-US" dirty="0"/>
              <a:t>二级</a:t>
            </a:r>
          </a:p>
          <a:p>
            <a:pPr lvl="2"/>
            <a:r>
              <a:rPr kumimoji="1" lang="zh-CN" altLang="en-US" dirty="0"/>
              <a:t>三级</a:t>
            </a:r>
          </a:p>
          <a:p>
            <a:pPr lvl="3"/>
            <a:r>
              <a:rPr kumimoji="1" lang="zh-CN" altLang="en-US" dirty="0"/>
              <a:t>四级</a:t>
            </a:r>
          </a:p>
          <a:p>
            <a:pPr lvl="4"/>
            <a:r>
              <a:rPr kumimoji="1" lang="zh-CN" altLang="en-US" dirty="0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E3EC116-DF9B-1C43-B94F-270E5CA414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2pPr>
            <a:lvl3pPr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3pPr>
            <a:lvl4pPr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4pPr>
            <a:lvl5pPr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5pPr>
          </a:lstStyle>
          <a:p>
            <a:pPr lvl="0"/>
            <a:r>
              <a:rPr kumimoji="1" lang="zh-CN" altLang="en-US" dirty="0"/>
              <a:t>单击此处编辑母版文本样式</a:t>
            </a:r>
          </a:p>
          <a:p>
            <a:pPr lvl="1"/>
            <a:r>
              <a:rPr kumimoji="1" lang="zh-CN" altLang="en-US" dirty="0"/>
              <a:t>二级</a:t>
            </a:r>
          </a:p>
          <a:p>
            <a:pPr lvl="2"/>
            <a:r>
              <a:rPr kumimoji="1" lang="zh-CN" altLang="en-US" dirty="0"/>
              <a:t>三级</a:t>
            </a:r>
          </a:p>
          <a:p>
            <a:pPr lvl="3"/>
            <a:r>
              <a:rPr kumimoji="1" lang="zh-CN" altLang="en-US" dirty="0"/>
              <a:t>四级</a:t>
            </a:r>
          </a:p>
          <a:p>
            <a:pPr lvl="4"/>
            <a:r>
              <a:rPr kumimoji="1" lang="zh-CN" altLang="en-US" dirty="0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C3E7827-1DBF-9C48-9129-534E019F32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7552C-918E-EF42-8C32-762B94523928}" type="datetime1">
              <a:rPr kumimoji="1" lang="zh-CN" altLang="en-US" smtClean="0"/>
              <a:t>2020/7/9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A072DCF-0050-8244-BD63-B5E0CD9ACF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8CD4BA7-18D9-FC44-A5AF-4A252738F7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10E84-39A2-4D46-B03C-1934A667002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01380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530760-A16E-8548-804F-30DA90FB15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24CEC02-E3D8-5943-9472-57B3556A29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39322CA-4249-E74A-97C1-A9996FA7C9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2pPr>
            <a:lvl3pPr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3pPr>
            <a:lvl4pPr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4pPr>
            <a:lvl5pPr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5pPr>
          </a:lstStyle>
          <a:p>
            <a:pPr lvl="0"/>
            <a:r>
              <a:rPr kumimoji="1" lang="zh-CN" altLang="en-US" dirty="0"/>
              <a:t>单击此处编辑母版文本样式</a:t>
            </a:r>
          </a:p>
          <a:p>
            <a:pPr lvl="1"/>
            <a:r>
              <a:rPr kumimoji="1" lang="zh-CN" altLang="en-US" dirty="0"/>
              <a:t>二级</a:t>
            </a:r>
          </a:p>
          <a:p>
            <a:pPr lvl="2"/>
            <a:r>
              <a:rPr kumimoji="1" lang="zh-CN" altLang="en-US" dirty="0"/>
              <a:t>三级</a:t>
            </a:r>
          </a:p>
          <a:p>
            <a:pPr lvl="3"/>
            <a:r>
              <a:rPr kumimoji="1" lang="zh-CN" altLang="en-US" dirty="0"/>
              <a:t>四级</a:t>
            </a:r>
          </a:p>
          <a:p>
            <a:pPr lvl="4"/>
            <a:r>
              <a:rPr kumimoji="1" lang="zh-CN" altLang="en-US" dirty="0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07F8CD1-DE3E-0044-80EB-660668B107A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3C898BBB-FCD2-EE4D-BA4E-157CCD998F9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2pPr>
            <a:lvl3pPr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3pPr>
            <a:lvl4pPr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4pPr>
            <a:lvl5pPr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5pPr>
          </a:lstStyle>
          <a:p>
            <a:pPr lvl="0"/>
            <a:r>
              <a:rPr kumimoji="1" lang="zh-CN" altLang="en-US" dirty="0"/>
              <a:t>单击此处编辑母版文本样式</a:t>
            </a:r>
          </a:p>
          <a:p>
            <a:pPr lvl="1"/>
            <a:r>
              <a:rPr kumimoji="1" lang="zh-CN" altLang="en-US" dirty="0"/>
              <a:t>二级</a:t>
            </a:r>
          </a:p>
          <a:p>
            <a:pPr lvl="2"/>
            <a:r>
              <a:rPr kumimoji="1" lang="zh-CN" altLang="en-US" dirty="0"/>
              <a:t>三级</a:t>
            </a:r>
          </a:p>
          <a:p>
            <a:pPr lvl="3"/>
            <a:r>
              <a:rPr kumimoji="1" lang="zh-CN" altLang="en-US" dirty="0"/>
              <a:t>四级</a:t>
            </a:r>
          </a:p>
          <a:p>
            <a:pPr lvl="4"/>
            <a:r>
              <a:rPr kumimoji="1" lang="zh-CN" altLang="en-US" dirty="0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F0F823C6-ED97-9245-9817-165F527B50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822B34-BA58-BA4B-BF3F-C53A243990F8}" type="datetime1">
              <a:rPr kumimoji="1" lang="zh-CN" altLang="en-US" smtClean="0"/>
              <a:t>2020/7/9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33341728-7E3C-3F48-AC99-9A5DE2E102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A684B69D-DD3E-AD4E-8222-CE8CB9C19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10E84-39A2-4D46-B03C-1934A667002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205972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BEA28F1-B641-B148-8EB7-AF6C7C1FD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B3609CB-5F01-684D-98C5-E866806134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36ED5-CAB3-F94B-BC6C-8BFD312A3AEA}" type="datetime1">
              <a:rPr kumimoji="1" lang="zh-CN" altLang="en-US" smtClean="0"/>
              <a:t>2020/7/9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26BA38A-C609-C84B-A53F-20485F3DF3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A283DDB-0427-5143-8152-00674816A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10E84-39A2-4D46-B03C-1934A667002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754328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28F55BF-44B8-FA48-954D-AD9F8E14FA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B90E7-1E79-8148-B1CF-7AEA926F48C4}" type="datetime1">
              <a:rPr kumimoji="1" lang="zh-CN" altLang="en-US" smtClean="0"/>
              <a:t>2020/7/9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BF151BB0-03AD-FB4E-B7DD-92D9EE0277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4631C98-6F04-BB46-AC31-FBBCF768E6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10E84-39A2-4D46-B03C-1934A667002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671309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4EFE34D-EF54-4B4E-8E5B-51CE4D7DBB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A974ACB-9DBA-6D41-9C6D-790614D403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9F78FFD-B2CB-7748-BB7E-E9A978E033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43F67CC-6963-BC4C-BEC8-EE7B9146AB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268BB-CE77-E74D-A66A-0AE7236A1290}" type="datetime1">
              <a:rPr kumimoji="1" lang="zh-CN" altLang="en-US" smtClean="0"/>
              <a:t>2020/7/9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E23C86E-A2A7-A847-8CDE-BB96B65E22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4F94E2E-15C6-E042-97C2-D2377F320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10E84-39A2-4D46-B03C-1934A667002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9768995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A1E27C6-9553-874C-B35D-160C051F62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11B33789-CD74-944C-BD2B-C239CBBD3DD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54D2D9E-E458-F64D-8611-42EF7F4608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5012922-27DE-A943-9267-F37FA2BE13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3A82EC-FBEF-974E-A13A-4E73B349D84D}" type="datetime1">
              <a:rPr kumimoji="1" lang="zh-CN" altLang="en-US" smtClean="0"/>
              <a:t>2020/7/9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BED752B-A568-F44E-BE30-8B600CB6CD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EC7F69A-F293-AE4E-9981-F37F1053C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10E84-39A2-4D46-B03C-1934A667002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5756977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05288A-4C3E-9A4E-BB97-7785945BF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68D2E57-36B3-844F-B80A-B2D5E36E76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32D724F-850E-6340-9232-5D710415DB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A02BF-A3C9-E144-9646-2456DA65E112}" type="datetime1">
              <a:rPr kumimoji="1" lang="zh-CN" altLang="en-US" smtClean="0"/>
              <a:t>2020/7/9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BE7883C-04D3-714A-8021-2DEC662B19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209FC64-519D-B646-9587-3223A99AA4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10E84-39A2-4D46-B03C-1934A667002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8429781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EECE577F-76EB-7F4D-9FFE-98E591BAB60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92F1500-4355-D147-959A-9B0948C1A1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FA859F2-A649-4745-9D5B-02D80FE18C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DF7B8-D312-C943-B707-0D6161A6A688}" type="datetime1">
              <a:rPr kumimoji="1" lang="zh-CN" altLang="en-US" smtClean="0"/>
              <a:t>2020/7/9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518512A-D81D-5C4E-A22F-4FDEFD83C7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DA74832-F451-9941-A121-85A523A61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10E84-39A2-4D46-B03C-1934A667002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140795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F4A8EF6A-C851-954F-BC9C-C30C25E8D50B}"/>
              </a:ext>
            </a:extLst>
          </p:cNvPr>
          <p:cNvSpPr/>
          <p:nvPr userDrawn="1"/>
        </p:nvSpPr>
        <p:spPr>
          <a:xfrm>
            <a:off x="-144693" y="0"/>
            <a:ext cx="12673408" cy="1196752"/>
          </a:xfrm>
          <a:prstGeom prst="rect">
            <a:avLst/>
          </a:prstGeom>
          <a:solidFill>
            <a:srgbClr val="474C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209F152E-92FC-174D-9734-720E0AD4C8DC}"/>
              </a:ext>
            </a:extLst>
          </p:cNvPr>
          <p:cNvSpPr/>
          <p:nvPr userDrawn="1"/>
        </p:nvSpPr>
        <p:spPr>
          <a:xfrm>
            <a:off x="-144693" y="1196752"/>
            <a:ext cx="12673408" cy="39600"/>
          </a:xfrm>
          <a:prstGeom prst="rect">
            <a:avLst/>
          </a:prstGeom>
          <a:solidFill>
            <a:srgbClr val="961B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13" name="Picture 10" descr="D:\scir\sync\我的坚果云\assets\scir-2.png">
            <a:extLst>
              <a:ext uri="{FF2B5EF4-FFF2-40B4-BE49-F238E27FC236}">
                <a16:creationId xmlns:a16="http://schemas.microsoft.com/office/drawing/2014/main" id="{15CB777F-A47F-9043-AE40-CD8DF5FABA9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2029" y="-159528"/>
            <a:ext cx="1689517" cy="1315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 descr="D:\scir\sync\我的坚果云\assets\decorates-triangle.png">
            <a:extLst>
              <a:ext uri="{FF2B5EF4-FFF2-40B4-BE49-F238E27FC236}">
                <a16:creationId xmlns:a16="http://schemas.microsoft.com/office/drawing/2014/main" id="{01BCFEE1-CB09-5242-9C5B-79238048144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6373" y="-99395"/>
            <a:ext cx="3235256" cy="1025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751BEB26-8C85-A14D-8F8D-6D4F5AACC7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7488" y="136525"/>
            <a:ext cx="9866312" cy="948761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362D462-3ADD-B942-A660-5C64A45C37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705346"/>
            <a:ext cx="11290837" cy="4471618"/>
          </a:xfrm>
        </p:spPr>
        <p:txBody>
          <a:bodyPr/>
          <a:lstStyle>
            <a:lvl1pPr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2pPr>
            <a:lvl3pPr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3pPr>
            <a:lvl4pPr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4pPr>
            <a:lvl5pPr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5pPr>
          </a:lstStyle>
          <a:p>
            <a:pPr lvl="0"/>
            <a:r>
              <a:rPr kumimoji="1" lang="zh-CN" altLang="en-US" dirty="0"/>
              <a:t>单击此处编辑母版文本样式</a:t>
            </a:r>
          </a:p>
          <a:p>
            <a:pPr lvl="1"/>
            <a:r>
              <a:rPr kumimoji="1" lang="zh-CN" altLang="en-US" dirty="0"/>
              <a:t>二级</a:t>
            </a:r>
          </a:p>
          <a:p>
            <a:pPr lvl="2"/>
            <a:r>
              <a:rPr kumimoji="1" lang="zh-CN" altLang="en-US" dirty="0"/>
              <a:t>三级</a:t>
            </a:r>
          </a:p>
          <a:p>
            <a:pPr lvl="3"/>
            <a:r>
              <a:rPr kumimoji="1" lang="zh-CN" altLang="en-US" dirty="0"/>
              <a:t>四级</a:t>
            </a:r>
          </a:p>
          <a:p>
            <a:pPr lvl="4"/>
            <a:r>
              <a:rPr kumimoji="1" lang="zh-CN" altLang="en-US" dirty="0"/>
              <a:t>五级</a:t>
            </a: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9A64B4C-8BEE-414D-A057-C805F0F132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8634CBE-A420-DC42-B17E-A989FAF3D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57199" y="6338533"/>
            <a:ext cx="2743200" cy="365125"/>
          </a:xfrm>
        </p:spPr>
        <p:txBody>
          <a:bodyPr/>
          <a:lstStyle/>
          <a:p>
            <a:fld id="{7E310E84-39A2-4D46-B03C-1934A667002E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pic>
        <p:nvPicPr>
          <p:cNvPr id="15" name="Picture 2" descr="D:\scir\sync\我的坚果云\assets\decorates-3.png">
            <a:extLst>
              <a:ext uri="{FF2B5EF4-FFF2-40B4-BE49-F238E27FC236}">
                <a16:creationId xmlns:a16="http://schemas.microsoft.com/office/drawing/2014/main" id="{216FBF7C-6B2A-DF46-9ABB-D52991EFF06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2350" y="3899024"/>
            <a:ext cx="3191052" cy="2958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3" descr="D:\scir\sync\我的坚果云\assets\hit-scir-2.png">
            <a:extLst>
              <a:ext uri="{FF2B5EF4-FFF2-40B4-BE49-F238E27FC236}">
                <a16:creationId xmlns:a16="http://schemas.microsoft.com/office/drawing/2014/main" id="{2CD40C45-95C8-6947-A6A2-A8751E759CD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5854" y="6356350"/>
            <a:ext cx="2579696" cy="372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0D9B51C2-71CE-9040-BEC2-FB38F791FDFC}"/>
              </a:ext>
            </a:extLst>
          </p:cNvPr>
          <p:cNvSpPr txBox="1"/>
          <p:nvPr userDrawn="1"/>
        </p:nvSpPr>
        <p:spPr>
          <a:xfrm>
            <a:off x="-1149927" y="-117763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354460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标题和内容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占位符 21"/>
          <p:cNvSpPr>
            <a:spLocks noGrp="1"/>
          </p:cNvSpPr>
          <p:nvPr>
            <p:ph type="title"/>
          </p:nvPr>
        </p:nvSpPr>
        <p:spPr>
          <a:xfrm>
            <a:off x="0" y="209555"/>
            <a:ext cx="12192000" cy="760615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algn="ctr">
              <a:defRPr sz="2700" b="1" spc="151" baseline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kumimoji="0" lang="en-US" altLang="zh-CN" dirty="0"/>
              <a:t>Click to edit Master title style</a:t>
            </a:r>
            <a:endParaRPr kumimoji="0" lang="en-US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242E7D-58B1-5244-A8D5-F4362E803A9E}" type="datetime1">
              <a:rPr lang="zh-CN" altLang="en-US" smtClean="0"/>
              <a:t>2020/7/9</a:t>
            </a:fld>
            <a:endParaRPr lang="en-US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内容占位符 2"/>
          <p:cNvSpPr>
            <a:spLocks noGrp="1"/>
          </p:cNvSpPr>
          <p:nvPr>
            <p:ph idx="1" hasCustomPrompt="1"/>
          </p:nvPr>
        </p:nvSpPr>
        <p:spPr>
          <a:xfrm>
            <a:off x="838200" y="1526959"/>
            <a:ext cx="10515600" cy="4650004"/>
          </a:xfrm>
        </p:spPr>
        <p:txBody>
          <a:bodyPr/>
          <a:lstStyle>
            <a:lvl1pPr marL="271449" indent="-271449">
              <a:lnSpc>
                <a:spcPct val="120000"/>
              </a:lnSpc>
              <a:buClr>
                <a:srgbClr val="0070C0"/>
              </a:buClr>
              <a:buFont typeface="Wingdings" panose="05000000000000000000" pitchFamily="2" charset="2"/>
              <a:buChar char="p"/>
              <a:defRPr>
                <a:latin typeface="微软雅黑" panose="020B0503020204020204" pitchFamily="34" charset="-122"/>
                <a:ea typeface="微软雅黑" panose="020B0503020204020204" pitchFamily="34" charset="-122"/>
                <a:cs typeface="H-明蘭" panose="020B0604030504040204" pitchFamily="34" charset="-122"/>
              </a:defRPr>
            </a:lvl1pPr>
            <a:lvl2pPr marL="607187" indent="-264305">
              <a:lnSpc>
                <a:spcPct val="120000"/>
              </a:lnSpc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p"/>
              <a:defRPr>
                <a:latin typeface="微软雅黑" panose="020B0503020204020204" pitchFamily="34" charset="-122"/>
                <a:ea typeface="微软雅黑" panose="020B0503020204020204" pitchFamily="34" charset="-122"/>
                <a:cs typeface="H-明蘭" panose="020B0604030504040204" pitchFamily="34" charset="-122"/>
              </a:defRPr>
            </a:lvl2pPr>
            <a:lvl3pPr marL="942927" indent="-257162">
              <a:lnSpc>
                <a:spcPct val="120000"/>
              </a:lnSpc>
              <a:buClr>
                <a:schemeClr val="accent3">
                  <a:lumMod val="75000"/>
                </a:schemeClr>
              </a:buClr>
              <a:buFont typeface="Wingdings" panose="05000000000000000000" pitchFamily="2" charset="2"/>
              <a:buChar char="p"/>
              <a:defRPr>
                <a:latin typeface="微软雅黑" panose="020B0503020204020204" pitchFamily="34" charset="-122"/>
                <a:ea typeface="微软雅黑" panose="020B0503020204020204" pitchFamily="34" charset="-122"/>
                <a:cs typeface="H-明蘭" panose="020B0604030504040204" pitchFamily="34" charset="-122"/>
              </a:defRPr>
            </a:lvl3pPr>
            <a:lvl4pPr marL="1200091" indent="-171442">
              <a:lnSpc>
                <a:spcPct val="120000"/>
              </a:lnSpc>
              <a:buFont typeface="Wingdings" panose="05000000000000000000" pitchFamily="2" charset="2"/>
              <a:buChar char="p"/>
              <a:defRPr>
                <a:latin typeface="微软雅黑" panose="020B0503020204020204" pitchFamily="34" charset="-122"/>
                <a:ea typeface="微软雅黑" panose="020B0503020204020204" pitchFamily="34" charset="-122"/>
                <a:cs typeface="H-明蘭" panose="020B0604030504040204" pitchFamily="34" charset="-122"/>
              </a:defRPr>
            </a:lvl4pPr>
            <a:lvl5pPr marL="1542973" indent="-171442">
              <a:lnSpc>
                <a:spcPct val="120000"/>
              </a:lnSpc>
              <a:buFont typeface="Wingdings" panose="05000000000000000000" pitchFamily="2" charset="2"/>
              <a:buChar char="p"/>
              <a:defRPr>
                <a:latin typeface="微软雅黑" panose="020B0503020204020204" pitchFamily="34" charset="-122"/>
                <a:ea typeface="微软雅黑" panose="020B0503020204020204" pitchFamily="34" charset="-122"/>
                <a:cs typeface="H-明蘭" panose="020B0604030504040204" pitchFamily="34" charset="-122"/>
              </a:defRPr>
            </a:lvl5pPr>
          </a:lstStyle>
          <a:p>
            <a:pPr lvl="0"/>
            <a:r>
              <a:rPr lang="zh-CN" altLang="en-US" dirty="0"/>
              <a:t> </a:t>
            </a:r>
            <a:r>
              <a:rPr lang="en-US" altLang="zh-CN" dirty="0"/>
              <a:t>Click to edit Master text styles</a:t>
            </a:r>
          </a:p>
          <a:p>
            <a:pPr lvl="1"/>
            <a:r>
              <a:rPr lang="zh-CN" altLang="en-US" dirty="0"/>
              <a:t> </a:t>
            </a:r>
            <a:r>
              <a:rPr lang="en-US" altLang="zh-CN" dirty="0"/>
              <a:t>Second level</a:t>
            </a:r>
          </a:p>
          <a:p>
            <a:pPr lvl="2"/>
            <a:r>
              <a:rPr lang="zh-CN" altLang="en-US" dirty="0"/>
              <a:t> </a:t>
            </a:r>
            <a:r>
              <a:rPr lang="en-US" altLang="zh-CN" dirty="0"/>
              <a:t>Third level</a:t>
            </a:r>
          </a:p>
          <a:p>
            <a:pPr lvl="3"/>
            <a:r>
              <a:rPr lang="zh-CN" altLang="en-US" dirty="0"/>
              <a:t> </a:t>
            </a:r>
            <a:r>
              <a:rPr lang="en-US" altLang="zh-CN" dirty="0"/>
              <a:t>Fourth level</a:t>
            </a:r>
          </a:p>
          <a:p>
            <a:pPr lvl="4"/>
            <a:r>
              <a:rPr lang="zh-CN" altLang="en-US" dirty="0"/>
              <a:t> </a:t>
            </a:r>
            <a:r>
              <a:rPr lang="en-US" altLang="zh-CN" dirty="0"/>
              <a:t>Fifth level</a:t>
            </a:r>
            <a:endParaRPr lang="zh-CN" altLang="en-US" dirty="0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5"/>
            <a:ext cx="2743200" cy="365125"/>
          </a:xfrm>
        </p:spPr>
        <p:txBody>
          <a:bodyPr/>
          <a:lstStyle>
            <a:lvl1pPr>
              <a:defRPr sz="1051"/>
            </a:lvl1pPr>
          </a:lstStyle>
          <a:p>
            <a:fld id="{2198E2B9-0221-3F47-A8E8-83372D1522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5664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标题幻灯片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http://www.hit.edu.cn/_upload/article/images/c3/81/f37020634333af6a3895208c76ae/4e3fd4b2-7e34-4c15-acab-251723d8325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31645" y="5860688"/>
            <a:ext cx="1101025" cy="838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641" b="95359" l="1333" r="9666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73589" y="5820854"/>
            <a:ext cx="2236633" cy="918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0262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5_标题幻灯片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http://www.hit.edu.cn/_upload/article/images/c3/81/f37020634333af6a3895208c76ae/4e3fd4b2-7e34-4c15-acab-251723d8325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34312" y="5900108"/>
            <a:ext cx="1078241" cy="838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641" b="95359" l="1333" r="9666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312552" y="5860275"/>
            <a:ext cx="1879448" cy="918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2382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bg>
      <p:bgPr>
        <a:solidFill>
          <a:srgbClr val="474C7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D:\scir\sync\我的坚果云\assets\titlebg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08790" y="3140969"/>
            <a:ext cx="11288283" cy="1149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464DA-3F48-4E4F-BFD7-D9A8BE47CD09}" type="datetime1">
              <a:rPr lang="zh-CN" altLang="en-US" smtClean="0"/>
              <a:t>2020/7/9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90D37-40EE-4DAF-B44D-56B9461E287D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028" name="Picture 4" descr="D:\scir\sync\我的坚果云\assets\hit-scir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9413" y="764704"/>
            <a:ext cx="3239195" cy="467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D:\scir\sync\我的坚果云\assets\decorates-triangle.pn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6373" y="-99395"/>
            <a:ext cx="3235256" cy="1025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4116" y="3127822"/>
            <a:ext cx="9409045" cy="1152128"/>
          </a:xfrm>
        </p:spPr>
        <p:txBody>
          <a:bodyPr anchor="t">
            <a:normAutofit/>
          </a:bodyPr>
          <a:lstStyle>
            <a:lvl1pPr algn="r">
              <a:defRPr sz="4000">
                <a:solidFill>
                  <a:srgbClr val="961B1E"/>
                </a:solidFill>
                <a:latin typeface="华文细黑" pitchFamily="2" charset="-122"/>
                <a:ea typeface="华文细黑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94116" y="3775894"/>
            <a:ext cx="9409045" cy="478904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华文细黑" pitchFamily="2" charset="-122"/>
                <a:ea typeface="华文细黑" pitchFamily="2" charset="-122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pic>
        <p:nvPicPr>
          <p:cNvPr id="1033" name="Picture 9" descr="D:\scir\sync\我的坚果云\assets\decorates-2.png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9503" y="3748142"/>
            <a:ext cx="3116607" cy="2889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文本占位符 10"/>
          <p:cNvSpPr>
            <a:spLocks noGrp="1"/>
          </p:cNvSpPr>
          <p:nvPr>
            <p:ph type="body" sz="quarter" idx="13" hasCustomPrompt="1"/>
          </p:nvPr>
        </p:nvSpPr>
        <p:spPr>
          <a:xfrm>
            <a:off x="46788" y="4299060"/>
            <a:ext cx="9456373" cy="498093"/>
          </a:xfrm>
        </p:spPr>
        <p:txBody>
          <a:bodyPr anchor="ctr">
            <a:normAutofit/>
          </a:bodyPr>
          <a:lstStyle>
            <a:lvl1pPr marL="0" indent="0" algn="r">
              <a:buNone/>
              <a:defRPr sz="2400">
                <a:solidFill>
                  <a:srgbClr val="CECDCD"/>
                </a:solidFill>
                <a:latin typeface="华文细黑" pitchFamily="2" charset="-122"/>
                <a:ea typeface="华文细黑" pitchFamily="2" charset="-122"/>
              </a:defRPr>
            </a:lvl1pPr>
          </a:lstStyle>
          <a:p>
            <a:pPr lvl="0"/>
            <a:r>
              <a:rPr lang="zh-CN" altLang="en-US" dirty="0"/>
              <a:t>演讲者</a:t>
            </a:r>
          </a:p>
        </p:txBody>
      </p:sp>
      <p:sp>
        <p:nvSpPr>
          <p:cNvPr id="22" name="文本占位符 10"/>
          <p:cNvSpPr>
            <a:spLocks noGrp="1"/>
          </p:cNvSpPr>
          <p:nvPr>
            <p:ph type="body" sz="quarter" idx="15" hasCustomPrompt="1"/>
          </p:nvPr>
        </p:nvSpPr>
        <p:spPr>
          <a:xfrm>
            <a:off x="47328" y="4824000"/>
            <a:ext cx="9456373" cy="288032"/>
          </a:xfrm>
        </p:spPr>
        <p:txBody>
          <a:bodyPr anchor="ctr">
            <a:normAutofit/>
          </a:bodyPr>
          <a:lstStyle>
            <a:lvl1pPr marL="0" indent="0" algn="r">
              <a:lnSpc>
                <a:spcPts val="1200"/>
              </a:lnSpc>
              <a:buNone/>
              <a:defRPr sz="1400">
                <a:solidFill>
                  <a:srgbClr val="CECDCD"/>
                </a:solidFill>
                <a:latin typeface="华文细黑" pitchFamily="2" charset="-122"/>
                <a:ea typeface="华文细黑" pitchFamily="2" charset="-122"/>
              </a:defRPr>
            </a:lvl1pPr>
          </a:lstStyle>
          <a:p>
            <a:pPr lvl="0"/>
            <a:r>
              <a:rPr lang="en-US" altLang="zh-CN"/>
              <a:t>2014</a:t>
            </a:r>
            <a:r>
              <a:rPr lang="zh-CN" altLang="en-US"/>
              <a:t>年</a:t>
            </a:r>
            <a:r>
              <a:rPr lang="en-US" altLang="zh-CN"/>
              <a:t>10</a:t>
            </a:r>
            <a:r>
              <a:rPr lang="zh-CN" altLang="en-US"/>
              <a:t>月</a:t>
            </a:r>
            <a:r>
              <a:rPr lang="en-US" altLang="zh-CN"/>
              <a:t>10</a:t>
            </a:r>
            <a:r>
              <a:rPr lang="zh-CN" altLang="en-US"/>
              <a:t>日</a:t>
            </a:r>
            <a:endParaRPr lang="en-US" altLang="zh-CN"/>
          </a:p>
        </p:txBody>
      </p:sp>
      <p:sp>
        <p:nvSpPr>
          <p:cNvPr id="23" name="文本占位符 10"/>
          <p:cNvSpPr>
            <a:spLocks noGrp="1"/>
          </p:cNvSpPr>
          <p:nvPr>
            <p:ph type="body" sz="quarter" idx="16" hasCustomPrompt="1"/>
          </p:nvPr>
        </p:nvSpPr>
        <p:spPr>
          <a:xfrm>
            <a:off x="47328" y="5040000"/>
            <a:ext cx="9456373" cy="288032"/>
          </a:xfrm>
        </p:spPr>
        <p:txBody>
          <a:bodyPr>
            <a:normAutofit/>
          </a:bodyPr>
          <a:lstStyle>
            <a:lvl1pPr marL="0" indent="0" algn="r">
              <a:lnSpc>
                <a:spcPts val="1200"/>
              </a:lnSpc>
              <a:buNone/>
              <a:defRPr sz="1400">
                <a:solidFill>
                  <a:srgbClr val="CECDCD"/>
                </a:solidFill>
                <a:latin typeface="华文细黑" pitchFamily="2" charset="-122"/>
                <a:ea typeface="华文细黑" pitchFamily="2" charset="-122"/>
              </a:defRPr>
            </a:lvl1pPr>
          </a:lstStyle>
          <a:p>
            <a:pPr lvl="0"/>
            <a:r>
              <a:rPr lang="zh-CN" altLang="en-US"/>
              <a:t>中国</a:t>
            </a:r>
            <a:r>
              <a:rPr lang="en-US" altLang="zh-CN"/>
              <a:t>·</a:t>
            </a:r>
            <a:r>
              <a:rPr lang="zh-CN" altLang="en-US"/>
              <a:t>哈尔滨</a:t>
            </a:r>
            <a:endParaRPr lang="en-US" altLang="zh-CN"/>
          </a:p>
        </p:txBody>
      </p:sp>
      <p:pic>
        <p:nvPicPr>
          <p:cNvPr id="1034" name="Picture 10" descr="D:\scir\sync\我的坚果云\assets\scir-2.png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0704" y="-263138"/>
            <a:ext cx="2639397" cy="2055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53399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bg>
      <p:bgPr>
        <a:solidFill>
          <a:srgbClr val="474C7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fld id="{D2B90D37-40EE-4DAF-B44D-56B9461E287D}" type="slidenum">
              <a:rPr lang="zh-CN" altLang="en-US" smtClean="0"/>
              <a:pPr/>
              <a:t>‹#›</a:t>
            </a:fld>
            <a:endParaRPr lang="zh-CN" altLang="en-US"/>
          </a:p>
        </p:txBody>
      </p:sp>
      <p:pic>
        <p:nvPicPr>
          <p:cNvPr id="1028" name="Picture 4" descr="D:\scir\sync\我的坚果云\assets\hit-scir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0965" y="499908"/>
            <a:ext cx="3239195" cy="467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D:\scir\sync\我的坚果云\assets\decorates-triangle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6373" y="-99395"/>
            <a:ext cx="3235256" cy="1025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236000" y="2445276"/>
            <a:ext cx="9720000" cy="1152000"/>
          </a:xfrm>
        </p:spPr>
        <p:txBody>
          <a:bodyPr anchor="ctr">
            <a:normAutofit/>
          </a:bodyPr>
          <a:lstStyle>
            <a:lvl1pPr algn="ctr">
              <a:defRPr sz="400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1033" name="Picture 9" descr="D:\scir\sync\我的坚果云\assets\decorates-2.pn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9503" y="3748142"/>
            <a:ext cx="3116607" cy="2889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文本占位符 10"/>
          <p:cNvSpPr>
            <a:spLocks noGrp="1"/>
          </p:cNvSpPr>
          <p:nvPr>
            <p:ph type="body" sz="quarter" idx="13" hasCustomPrompt="1"/>
          </p:nvPr>
        </p:nvSpPr>
        <p:spPr>
          <a:xfrm>
            <a:off x="1236000" y="4139208"/>
            <a:ext cx="9720000" cy="49809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演讲者</a:t>
            </a:r>
          </a:p>
        </p:txBody>
      </p:sp>
      <p:sp>
        <p:nvSpPr>
          <p:cNvPr id="22" name="文本占位符 10"/>
          <p:cNvSpPr>
            <a:spLocks noGrp="1"/>
          </p:cNvSpPr>
          <p:nvPr>
            <p:ph type="body" sz="quarter" idx="15" hasCustomPrompt="1"/>
          </p:nvPr>
        </p:nvSpPr>
        <p:spPr>
          <a:xfrm>
            <a:off x="1236000" y="5176761"/>
            <a:ext cx="9720000" cy="288032"/>
          </a:xfrm>
        </p:spPr>
        <p:txBody>
          <a:bodyPr anchor="ctr">
            <a:normAutofit/>
          </a:bodyPr>
          <a:lstStyle>
            <a:lvl1pPr marL="0" indent="0" algn="ctr">
              <a:lnSpc>
                <a:spcPts val="1200"/>
              </a:lnSpc>
              <a:buNone/>
              <a:defRPr sz="140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pPr lvl="0"/>
            <a:r>
              <a:rPr lang="en-US" altLang="zh-CN" dirty="0"/>
              <a:t>2014</a:t>
            </a:r>
            <a:r>
              <a:rPr lang="zh-CN" altLang="en-US" dirty="0"/>
              <a:t>年</a:t>
            </a:r>
            <a:r>
              <a:rPr lang="en-US" altLang="zh-CN" dirty="0"/>
              <a:t>10</a:t>
            </a:r>
            <a:r>
              <a:rPr lang="zh-CN" altLang="en-US" dirty="0"/>
              <a:t>月</a:t>
            </a:r>
            <a:r>
              <a:rPr lang="en-US" altLang="zh-CN" dirty="0"/>
              <a:t>10</a:t>
            </a:r>
            <a:r>
              <a:rPr lang="zh-CN" altLang="en-US" dirty="0"/>
              <a:t>日</a:t>
            </a:r>
            <a:endParaRPr lang="en-US" altLang="zh-CN" dirty="0"/>
          </a:p>
        </p:txBody>
      </p:sp>
      <p:sp>
        <p:nvSpPr>
          <p:cNvPr id="23" name="文本占位符 10"/>
          <p:cNvSpPr>
            <a:spLocks noGrp="1"/>
          </p:cNvSpPr>
          <p:nvPr>
            <p:ph type="body" sz="quarter" idx="16" hasCustomPrompt="1"/>
          </p:nvPr>
        </p:nvSpPr>
        <p:spPr>
          <a:xfrm>
            <a:off x="1236000" y="5596625"/>
            <a:ext cx="9720000" cy="288032"/>
          </a:xfrm>
        </p:spPr>
        <p:txBody>
          <a:bodyPr anchor="ctr">
            <a:normAutofit/>
          </a:bodyPr>
          <a:lstStyle>
            <a:lvl1pPr marL="0" indent="0" algn="ctr">
              <a:lnSpc>
                <a:spcPts val="1200"/>
              </a:lnSpc>
              <a:buNone/>
              <a:defRPr sz="140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中国</a:t>
            </a:r>
            <a:r>
              <a:rPr lang="en-US" altLang="zh-CN" dirty="0"/>
              <a:t>·</a:t>
            </a:r>
            <a:r>
              <a:rPr lang="zh-CN" altLang="en-US" dirty="0"/>
              <a:t>哈尔滨</a:t>
            </a:r>
            <a:endParaRPr lang="en-US" altLang="zh-CN" dirty="0"/>
          </a:p>
        </p:txBody>
      </p:sp>
      <p:pic>
        <p:nvPicPr>
          <p:cNvPr id="1034" name="Picture 10" descr="D:\scir\sync\我的坚果云\assets\scir-2.png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0704" y="-263138"/>
            <a:ext cx="2639397" cy="2055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28649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节标题">
    <p:bg>
      <p:bgPr>
        <a:solidFill>
          <a:srgbClr val="CECD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直角三角形 9"/>
          <p:cNvSpPr/>
          <p:nvPr userDrawn="1"/>
        </p:nvSpPr>
        <p:spPr>
          <a:xfrm flipV="1">
            <a:off x="0" y="0"/>
            <a:ext cx="8976320" cy="4365104"/>
          </a:xfrm>
          <a:prstGeom prst="rtTriangle">
            <a:avLst/>
          </a:prstGeom>
          <a:solidFill>
            <a:srgbClr val="474C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873829" y="3355421"/>
            <a:ext cx="9174833" cy="721652"/>
          </a:xfrm>
        </p:spPr>
        <p:txBody>
          <a:bodyPr anchor="t">
            <a:normAutofit/>
          </a:bodyPr>
          <a:lstStyle>
            <a:lvl1pPr algn="l">
              <a:defRPr sz="3200" b="0" cap="all">
                <a:solidFill>
                  <a:srgbClr val="961B1E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2873829" y="4077073"/>
            <a:ext cx="9174833" cy="1500187"/>
          </a:xfrm>
        </p:spPr>
        <p:txBody>
          <a:bodyPr anchor="t"/>
          <a:lstStyle>
            <a:lvl1pPr marL="0" indent="0">
              <a:buNone/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23851-F579-0F41-A791-8C9AAD437E30}" type="datetime1">
              <a:rPr lang="zh-CN" altLang="en-US" smtClean="0"/>
              <a:t>2020/7/9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90D37-40EE-4DAF-B44D-56B9461E287D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Picture 6" descr="D:\scir\sync\我的坚果云\assets\decorates-triangl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6373" y="-99395"/>
            <a:ext cx="3235256" cy="1025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3" descr="D:\scir\sync\我的坚果云\assets\hit-scir-2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5829" y="1124744"/>
            <a:ext cx="3492156" cy="504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 descr="D:\scir\sync\我的坚果云\assets\scir-2.pn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0704" y="-263138"/>
            <a:ext cx="2639397" cy="2055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六边形 10"/>
          <p:cNvSpPr/>
          <p:nvPr userDrawn="1"/>
        </p:nvSpPr>
        <p:spPr>
          <a:xfrm>
            <a:off x="1391478" y="2924944"/>
            <a:ext cx="1482351" cy="958416"/>
          </a:xfrm>
          <a:prstGeom prst="hexagon">
            <a:avLst/>
          </a:prstGeom>
          <a:solidFill>
            <a:srgbClr val="474C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3" hasCustomPrompt="1"/>
          </p:nvPr>
        </p:nvSpPr>
        <p:spPr>
          <a:xfrm>
            <a:off x="1880928" y="3068960"/>
            <a:ext cx="960107" cy="914400"/>
          </a:xfrm>
        </p:spPr>
        <p:txBody>
          <a:bodyPr>
            <a:normAutofit/>
          </a:bodyPr>
          <a:lstStyle>
            <a:lvl1pPr marL="0" indent="0">
              <a:buNone/>
              <a:defRPr sz="4000">
                <a:solidFill>
                  <a:srgbClr val="CECDCD"/>
                </a:solidFill>
              </a:defRPr>
            </a:lvl1pPr>
          </a:lstStyle>
          <a:p>
            <a:pPr lvl="0"/>
            <a:r>
              <a:rPr lang="en-US" altLang="zh-CN"/>
              <a:t>2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7469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空白">
    <p:bg>
      <p:bgPr>
        <a:solidFill>
          <a:srgbClr val="474C7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剪去单角的矩形 8"/>
          <p:cNvSpPr/>
          <p:nvPr userDrawn="1"/>
        </p:nvSpPr>
        <p:spPr>
          <a:xfrm flipH="1">
            <a:off x="1701283" y="692697"/>
            <a:ext cx="10500840" cy="6189499"/>
          </a:xfrm>
          <a:custGeom>
            <a:avLst/>
            <a:gdLst>
              <a:gd name="connsiteX0" fmla="*/ 0 w 7710660"/>
              <a:gd name="connsiteY0" fmla="*/ 0 h 6093296"/>
              <a:gd name="connsiteX1" fmla="*/ 6695090 w 7710660"/>
              <a:gd name="connsiteY1" fmla="*/ 0 h 6093296"/>
              <a:gd name="connsiteX2" fmla="*/ 7710660 w 7710660"/>
              <a:gd name="connsiteY2" fmla="*/ 1015570 h 6093296"/>
              <a:gd name="connsiteX3" fmla="*/ 7710660 w 7710660"/>
              <a:gd name="connsiteY3" fmla="*/ 6093296 h 6093296"/>
              <a:gd name="connsiteX4" fmla="*/ 0 w 7710660"/>
              <a:gd name="connsiteY4" fmla="*/ 6093296 h 6093296"/>
              <a:gd name="connsiteX5" fmla="*/ 0 w 7710660"/>
              <a:gd name="connsiteY5" fmla="*/ 0 h 6093296"/>
              <a:gd name="connsiteX0" fmla="*/ 0 w 7710660"/>
              <a:gd name="connsiteY0" fmla="*/ 0 h 6093296"/>
              <a:gd name="connsiteX1" fmla="*/ 7302308 w 7710660"/>
              <a:gd name="connsiteY1" fmla="*/ 0 h 6093296"/>
              <a:gd name="connsiteX2" fmla="*/ 7710660 w 7710660"/>
              <a:gd name="connsiteY2" fmla="*/ 1015570 h 6093296"/>
              <a:gd name="connsiteX3" fmla="*/ 7710660 w 7710660"/>
              <a:gd name="connsiteY3" fmla="*/ 6093296 h 6093296"/>
              <a:gd name="connsiteX4" fmla="*/ 0 w 7710660"/>
              <a:gd name="connsiteY4" fmla="*/ 6093296 h 6093296"/>
              <a:gd name="connsiteX5" fmla="*/ 0 w 7710660"/>
              <a:gd name="connsiteY5" fmla="*/ 0 h 6093296"/>
              <a:gd name="connsiteX0" fmla="*/ 0 w 7710660"/>
              <a:gd name="connsiteY0" fmla="*/ 0 h 6093296"/>
              <a:gd name="connsiteX1" fmla="*/ 7302308 w 7710660"/>
              <a:gd name="connsiteY1" fmla="*/ 0 h 6093296"/>
              <a:gd name="connsiteX2" fmla="*/ 7710660 w 7710660"/>
              <a:gd name="connsiteY2" fmla="*/ 613139 h 6093296"/>
              <a:gd name="connsiteX3" fmla="*/ 7710660 w 7710660"/>
              <a:gd name="connsiteY3" fmla="*/ 6093296 h 6093296"/>
              <a:gd name="connsiteX4" fmla="*/ 0 w 7710660"/>
              <a:gd name="connsiteY4" fmla="*/ 6093296 h 6093296"/>
              <a:gd name="connsiteX5" fmla="*/ 0 w 7710660"/>
              <a:gd name="connsiteY5" fmla="*/ 0 h 6093296"/>
              <a:gd name="connsiteX0" fmla="*/ 0 w 7710660"/>
              <a:gd name="connsiteY0" fmla="*/ 4763 h 6098059"/>
              <a:gd name="connsiteX1" fmla="*/ 7110663 w 7710660"/>
              <a:gd name="connsiteY1" fmla="*/ 0 h 6098059"/>
              <a:gd name="connsiteX2" fmla="*/ 7710660 w 7710660"/>
              <a:gd name="connsiteY2" fmla="*/ 617902 h 6098059"/>
              <a:gd name="connsiteX3" fmla="*/ 7710660 w 7710660"/>
              <a:gd name="connsiteY3" fmla="*/ 6098059 h 6098059"/>
              <a:gd name="connsiteX4" fmla="*/ 0 w 7710660"/>
              <a:gd name="connsiteY4" fmla="*/ 6098059 h 6098059"/>
              <a:gd name="connsiteX5" fmla="*/ 0 w 7710660"/>
              <a:gd name="connsiteY5" fmla="*/ 4763 h 6098059"/>
              <a:gd name="connsiteX0" fmla="*/ 0 w 7710660"/>
              <a:gd name="connsiteY0" fmla="*/ 4763 h 6098059"/>
              <a:gd name="connsiteX1" fmla="*/ 7110663 w 7710660"/>
              <a:gd name="connsiteY1" fmla="*/ 0 h 6098059"/>
              <a:gd name="connsiteX2" fmla="*/ 7710660 w 7710660"/>
              <a:gd name="connsiteY2" fmla="*/ 698865 h 6098059"/>
              <a:gd name="connsiteX3" fmla="*/ 7710660 w 7710660"/>
              <a:gd name="connsiteY3" fmla="*/ 6098059 h 6098059"/>
              <a:gd name="connsiteX4" fmla="*/ 0 w 7710660"/>
              <a:gd name="connsiteY4" fmla="*/ 6098059 h 6098059"/>
              <a:gd name="connsiteX5" fmla="*/ 0 w 7710660"/>
              <a:gd name="connsiteY5" fmla="*/ 4763 h 6098059"/>
              <a:gd name="connsiteX0" fmla="*/ 0 w 7710660"/>
              <a:gd name="connsiteY0" fmla="*/ 4763 h 6098059"/>
              <a:gd name="connsiteX1" fmla="*/ 7124685 w 7710660"/>
              <a:gd name="connsiteY1" fmla="*/ 0 h 6098059"/>
              <a:gd name="connsiteX2" fmla="*/ 7710660 w 7710660"/>
              <a:gd name="connsiteY2" fmla="*/ 698865 h 6098059"/>
              <a:gd name="connsiteX3" fmla="*/ 7710660 w 7710660"/>
              <a:gd name="connsiteY3" fmla="*/ 6098059 h 6098059"/>
              <a:gd name="connsiteX4" fmla="*/ 0 w 7710660"/>
              <a:gd name="connsiteY4" fmla="*/ 6098059 h 6098059"/>
              <a:gd name="connsiteX5" fmla="*/ 0 w 7710660"/>
              <a:gd name="connsiteY5" fmla="*/ 4763 h 6098059"/>
              <a:gd name="connsiteX0" fmla="*/ 0 w 7801236"/>
              <a:gd name="connsiteY0" fmla="*/ 4763 h 6098059"/>
              <a:gd name="connsiteX1" fmla="*/ 7215261 w 7801236"/>
              <a:gd name="connsiteY1" fmla="*/ 0 h 6098059"/>
              <a:gd name="connsiteX2" fmla="*/ 7801236 w 7801236"/>
              <a:gd name="connsiteY2" fmla="*/ 698865 h 6098059"/>
              <a:gd name="connsiteX3" fmla="*/ 7801236 w 7801236"/>
              <a:gd name="connsiteY3" fmla="*/ 6098059 h 6098059"/>
              <a:gd name="connsiteX4" fmla="*/ 90576 w 7801236"/>
              <a:gd name="connsiteY4" fmla="*/ 6098059 h 6098059"/>
              <a:gd name="connsiteX5" fmla="*/ 0 w 7801236"/>
              <a:gd name="connsiteY5" fmla="*/ 4763 h 6098059"/>
              <a:gd name="connsiteX0" fmla="*/ 0 w 7801236"/>
              <a:gd name="connsiteY0" fmla="*/ 4763 h 6098059"/>
              <a:gd name="connsiteX1" fmla="*/ 7215261 w 7801236"/>
              <a:gd name="connsiteY1" fmla="*/ 0 h 6098059"/>
              <a:gd name="connsiteX2" fmla="*/ 7801236 w 7801236"/>
              <a:gd name="connsiteY2" fmla="*/ 698865 h 6098059"/>
              <a:gd name="connsiteX3" fmla="*/ 7801236 w 7801236"/>
              <a:gd name="connsiteY3" fmla="*/ 6098059 h 6098059"/>
              <a:gd name="connsiteX4" fmla="*/ 0 w 7801236"/>
              <a:gd name="connsiteY4" fmla="*/ 6098059 h 6098059"/>
              <a:gd name="connsiteX5" fmla="*/ 0 w 7801236"/>
              <a:gd name="connsiteY5" fmla="*/ 4763 h 6098059"/>
              <a:gd name="connsiteX0" fmla="*/ 0 w 7801236"/>
              <a:gd name="connsiteY0" fmla="*/ 4763 h 6189499"/>
              <a:gd name="connsiteX1" fmla="*/ 7215261 w 7801236"/>
              <a:gd name="connsiteY1" fmla="*/ 0 h 6189499"/>
              <a:gd name="connsiteX2" fmla="*/ 7801236 w 7801236"/>
              <a:gd name="connsiteY2" fmla="*/ 698865 h 6189499"/>
              <a:gd name="connsiteX3" fmla="*/ 7801236 w 7801236"/>
              <a:gd name="connsiteY3" fmla="*/ 6189499 h 6189499"/>
              <a:gd name="connsiteX4" fmla="*/ 0 w 7801236"/>
              <a:gd name="connsiteY4" fmla="*/ 6098059 h 6189499"/>
              <a:gd name="connsiteX5" fmla="*/ 0 w 7801236"/>
              <a:gd name="connsiteY5" fmla="*/ 4763 h 6189499"/>
              <a:gd name="connsiteX0" fmla="*/ 0 w 7801236"/>
              <a:gd name="connsiteY0" fmla="*/ 4763 h 6189499"/>
              <a:gd name="connsiteX1" fmla="*/ 7215261 w 7801236"/>
              <a:gd name="connsiteY1" fmla="*/ 0 h 6189499"/>
              <a:gd name="connsiteX2" fmla="*/ 7801236 w 7801236"/>
              <a:gd name="connsiteY2" fmla="*/ 698865 h 6189499"/>
              <a:gd name="connsiteX3" fmla="*/ 7801236 w 7801236"/>
              <a:gd name="connsiteY3" fmla="*/ 6189499 h 6189499"/>
              <a:gd name="connsiteX4" fmla="*/ 0 w 7801236"/>
              <a:gd name="connsiteY4" fmla="*/ 6189499 h 6189499"/>
              <a:gd name="connsiteX5" fmla="*/ 0 w 7801236"/>
              <a:gd name="connsiteY5" fmla="*/ 4763 h 6189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801236" h="6189499">
                <a:moveTo>
                  <a:pt x="0" y="4763"/>
                </a:moveTo>
                <a:lnTo>
                  <a:pt x="7215261" y="0"/>
                </a:lnTo>
                <a:lnTo>
                  <a:pt x="7801236" y="698865"/>
                </a:lnTo>
                <a:lnTo>
                  <a:pt x="7801236" y="6189499"/>
                </a:lnTo>
                <a:lnTo>
                  <a:pt x="0" y="6189499"/>
                </a:lnTo>
                <a:lnTo>
                  <a:pt x="0" y="476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D2A97-F4AC-E949-A35A-F8D505A771BD}" type="datetime1">
              <a:rPr lang="zh-CN" altLang="en-US" smtClean="0"/>
              <a:t>2020/7/9</a:t>
            </a:fld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90D37-40EE-4DAF-B44D-56B9461E287D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5" name="Picture 10" descr="D:\scir\sync\我的坚果云\assets\scir-2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0704" y="-263138"/>
            <a:ext cx="2639397" cy="2055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D:\scir\sync\我的坚果云\assets\decorates-triangle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6373" y="-99395"/>
            <a:ext cx="3235256" cy="1025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D:\scir\sync\我的坚果云\assets\hit-scir-.pn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068" y="3933056"/>
            <a:ext cx="583313" cy="2212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文本占位符 10"/>
          <p:cNvSpPr>
            <a:spLocks noGrp="1"/>
          </p:cNvSpPr>
          <p:nvPr>
            <p:ph type="body" sz="quarter" idx="13" hasCustomPrompt="1"/>
          </p:nvPr>
        </p:nvSpPr>
        <p:spPr>
          <a:xfrm>
            <a:off x="2639616" y="1124746"/>
            <a:ext cx="9121013" cy="667801"/>
          </a:xfrm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目录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4" hasCustomPrompt="1"/>
          </p:nvPr>
        </p:nvSpPr>
        <p:spPr>
          <a:xfrm>
            <a:off x="3791744" y="1988840"/>
            <a:ext cx="7968885" cy="4032448"/>
          </a:xfrm>
        </p:spPr>
        <p:txBody>
          <a:bodyPr>
            <a:normAutofit/>
          </a:bodyPr>
          <a:lstStyle>
            <a:lvl1pPr marL="514350" indent="-514350">
              <a:buFont typeface="+mj-lt"/>
              <a:buAutoNum type="arabicPeriod"/>
              <a:defRPr sz="2800" b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/>
            <a:r>
              <a:rPr lang="zh-CN" altLang="en-US"/>
              <a:t>用户画像</a:t>
            </a:r>
            <a:endParaRPr lang="en-US" altLang="zh-CN"/>
          </a:p>
          <a:p>
            <a:pPr lvl="0"/>
            <a:r>
              <a:rPr lang="zh-CN" altLang="en-US"/>
              <a:t>电影票房预测</a:t>
            </a:r>
            <a:endParaRPr lang="en-US" altLang="zh-CN"/>
          </a:p>
          <a:p>
            <a:pPr lvl="0"/>
            <a:r>
              <a:rPr lang="zh-CN" altLang="en-US"/>
              <a:t>消费意图挖掘</a:t>
            </a:r>
          </a:p>
        </p:txBody>
      </p:sp>
    </p:spTree>
    <p:extLst>
      <p:ext uri="{BB962C8B-B14F-4D97-AF65-F5344CB8AC3E}">
        <p14:creationId xmlns:p14="http://schemas.microsoft.com/office/powerpoint/2010/main" val="8972062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FEFCB072-8566-3C4D-867F-BD55E3623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B376CDD-3424-DA42-B48A-501FC8863A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5372806-2F71-1D43-A249-58E0D0F3AD0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8ADB1F-0B83-6B4D-8487-CDF457D56230}" type="datetime1">
              <a:rPr kumimoji="1" lang="zh-CN" altLang="en-US" smtClean="0"/>
              <a:t>2020/7/9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056344F-45AF-6241-83FA-2549F33178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84FB712-6B6B-5948-8F7E-1E10BEA021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310E84-39A2-4D46-B03C-1934A667002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680394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5" r:id="rId3"/>
    <p:sldLayoutId id="2147483666" r:id="rId4"/>
    <p:sldLayoutId id="2147483667" r:id="rId5"/>
    <p:sldLayoutId id="2147483661" r:id="rId6"/>
    <p:sldLayoutId id="2147483664" r:id="rId7"/>
    <p:sldLayoutId id="2147483662" r:id="rId8"/>
    <p:sldLayoutId id="2147483663" r:id="rId9"/>
    <p:sldLayoutId id="2147483660" r:id="rId10"/>
    <p:sldLayoutId id="2147483651" r:id="rId11"/>
    <p:sldLayoutId id="2147483652" r:id="rId12"/>
    <p:sldLayoutId id="2147483653" r:id="rId13"/>
    <p:sldLayoutId id="2147483654" r:id="rId14"/>
    <p:sldLayoutId id="2147483655" r:id="rId15"/>
    <p:sldLayoutId id="2147483656" r:id="rId16"/>
    <p:sldLayoutId id="2147483657" r:id="rId17"/>
    <p:sldLayoutId id="2147483658" r:id="rId18"/>
    <p:sldLayoutId id="2147483659" r:id="rId1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mailto:smp_mcc@163.com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://mcc.8wss.com/" TargetMode="External"/><Relationship Id="rId4" Type="http://schemas.openxmlformats.org/officeDocument/2006/relationships/image" Target="../media/image4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sites.google.com/dstc.community/dstc9/home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5.tiff"/><Relationship Id="rId4" Type="http://schemas.openxmlformats.org/officeDocument/2006/relationships/image" Target="../media/image54.tif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tif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sites.google.com/dstc.community/dstc9/home" TargetMode="External"/><Relationship Id="rId4" Type="http://schemas.openxmlformats.org/officeDocument/2006/relationships/image" Target="../media/image57.tif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jddc.jd.com/description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8.tiff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tiff"/><Relationship Id="rId13" Type="http://schemas.openxmlformats.org/officeDocument/2006/relationships/image" Target="../media/image19.jpe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openxmlformats.org/officeDocument/2006/relationships/image" Target="../media/image18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17.tiff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16.tiff"/><Relationship Id="rId4" Type="http://schemas.openxmlformats.org/officeDocument/2006/relationships/diagramLayout" Target="../diagrams/layout1.xml"/><Relationship Id="rId9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BAF4321-E173-CF4C-B90D-E13BA0260682}"/>
              </a:ext>
            </a:extLst>
          </p:cNvPr>
          <p:cNvSpPr txBox="1"/>
          <p:nvPr/>
        </p:nvSpPr>
        <p:spPr>
          <a:xfrm>
            <a:off x="2463800" y="2841079"/>
            <a:ext cx="7264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zh-CN" altLang="en-US" sz="4400" b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对话评测组织及经验分享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8F5F82F-9608-AA41-BBFE-104CC1F45936}"/>
              </a:ext>
            </a:extLst>
          </p:cNvPr>
          <p:cNvSpPr txBox="1"/>
          <p:nvPr/>
        </p:nvSpPr>
        <p:spPr>
          <a:xfrm>
            <a:off x="3295650" y="4993599"/>
            <a:ext cx="5600700" cy="16890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哈工大</a:t>
            </a:r>
            <a:r>
              <a:rPr kumimoji="1"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2020</a:t>
            </a:r>
            <a:r>
              <a:rPr kumimoji="1"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级硕士研究生 张开颜</a:t>
            </a:r>
            <a:endParaRPr kumimoji="1" lang="en-US" altLang="zh-CN" sz="2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kumimoji="1"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社会计算与信息检索研究中心</a:t>
            </a:r>
            <a:endParaRPr kumimoji="1" lang="en-US" altLang="zh-CN" sz="2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kumimoji="1"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2020</a:t>
            </a:r>
            <a:r>
              <a:rPr kumimoji="1"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年</a:t>
            </a:r>
            <a:r>
              <a:rPr kumimoji="1"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7</a:t>
            </a:r>
            <a:r>
              <a:rPr kumimoji="1"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月</a:t>
            </a:r>
            <a:r>
              <a:rPr kumimoji="1"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9</a:t>
            </a:r>
            <a:r>
              <a:rPr kumimoji="1"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日</a:t>
            </a:r>
          </a:p>
        </p:txBody>
      </p:sp>
    </p:spTree>
    <p:extLst>
      <p:ext uri="{BB962C8B-B14F-4D97-AF65-F5344CB8AC3E}">
        <p14:creationId xmlns:p14="http://schemas.microsoft.com/office/powerpoint/2010/main" val="23299567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DD8BB9-05C3-244A-9FE7-C45F7A578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SMP-ECDT</a:t>
            </a:r>
            <a:r>
              <a:rPr kumimoji="1" lang="zh-CN" altLang="en-US"/>
              <a:t> </a:t>
            </a:r>
            <a:r>
              <a:rPr kumimoji="1" lang="en-US" altLang="zh-CN"/>
              <a:t>2017/2018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E6DD561-3D03-0D4A-B3E3-C774DBB4F1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526959"/>
            <a:ext cx="5257800" cy="4650004"/>
          </a:xfrm>
        </p:spPr>
        <p:txBody>
          <a:bodyPr/>
          <a:lstStyle/>
          <a:p>
            <a:r>
              <a:rPr kumimoji="1" lang="zh-CN" altLang="en-US"/>
              <a:t> 任务一：用户意图领域分类</a:t>
            </a:r>
            <a:endParaRPr kumimoji="1" lang="en-US" altLang="zh-CN"/>
          </a:p>
          <a:p>
            <a:pPr lvl="1">
              <a:buFont typeface="Wingdings" pitchFamily="2" charset="2"/>
              <a:buChar char="n"/>
            </a:pPr>
            <a:r>
              <a:rPr kumimoji="1" lang="zh-CN" altLang="en-US"/>
              <a:t> 评测结果</a:t>
            </a:r>
            <a:endParaRPr kumimoji="1" lang="en-US" altLang="zh-CN"/>
          </a:p>
          <a:p>
            <a:pPr lvl="2"/>
            <a:r>
              <a:rPr kumimoji="1" lang="zh-CN" altLang="en-US"/>
              <a:t> 开放域可以自行收集数据</a:t>
            </a:r>
            <a:endParaRPr kumimoji="1" lang="en-US" altLang="zh-CN"/>
          </a:p>
          <a:p>
            <a:pPr lvl="2"/>
            <a:endParaRPr kumimoji="1" lang="en-US" altLang="zh-CN"/>
          </a:p>
          <a:p>
            <a:pPr lvl="2"/>
            <a:r>
              <a:rPr kumimoji="1" lang="zh-CN" altLang="en-US"/>
              <a:t> </a:t>
            </a:r>
            <a:r>
              <a:rPr kumimoji="1" lang="en-US" altLang="zh-CN"/>
              <a:t>ECDT</a:t>
            </a:r>
            <a:r>
              <a:rPr kumimoji="1" lang="zh-CN" altLang="en-US"/>
              <a:t> </a:t>
            </a:r>
            <a:r>
              <a:rPr kumimoji="1" lang="en-US" altLang="zh-CN"/>
              <a:t>2018</a:t>
            </a:r>
            <a:r>
              <a:rPr kumimoji="1" lang="zh-CN" altLang="en-US"/>
              <a:t> 取消封闭域评测</a:t>
            </a:r>
            <a:endParaRPr kumimoji="1" lang="en-US" altLang="zh-CN"/>
          </a:p>
          <a:p>
            <a:pPr lvl="2"/>
            <a:endParaRPr kumimoji="1" lang="en-US" altLang="zh-CN"/>
          </a:p>
          <a:p>
            <a:pPr lvl="2"/>
            <a:r>
              <a:rPr kumimoji="1" lang="zh-CN" altLang="en-US"/>
              <a:t> </a:t>
            </a:r>
            <a:r>
              <a:rPr kumimoji="1" lang="en-US" altLang="zh-CN"/>
              <a:t>ECDT</a:t>
            </a:r>
            <a:r>
              <a:rPr kumimoji="1" lang="zh-CN" altLang="en-US"/>
              <a:t> </a:t>
            </a:r>
            <a:r>
              <a:rPr kumimoji="1" lang="en-US" altLang="zh-CN"/>
              <a:t>2018</a:t>
            </a:r>
            <a:r>
              <a:rPr kumimoji="1" lang="zh-CN" altLang="en-US"/>
              <a:t> 增加专业标注数据</a:t>
            </a:r>
            <a:endParaRPr kumimoji="1" lang="en-US" altLang="zh-CN"/>
          </a:p>
          <a:p>
            <a:pPr marL="685765" lvl="2" indent="0">
              <a:buNone/>
            </a:pPr>
            <a:endParaRPr kumimoji="1" lang="en-US" altLang="zh-CN"/>
          </a:p>
        </p:txBody>
      </p:sp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D3A158F6-F117-C54F-98C0-7185DBAC22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8532650"/>
              </p:ext>
            </p:extLst>
          </p:nvPr>
        </p:nvGraphicFramePr>
        <p:xfrm>
          <a:off x="5957092" y="2466870"/>
          <a:ext cx="2420938" cy="3337560"/>
        </p:xfrm>
        <a:graphic>
          <a:graphicData uri="http://schemas.openxmlformats.org/drawingml/2006/table">
            <a:tbl>
              <a:tblPr firstRow="1" bandRow="1"/>
              <a:tblGrid>
                <a:gridCol w="896938">
                  <a:extLst>
                    <a:ext uri="{9D8B030D-6E8A-4147-A177-3AD203B41FA5}">
                      <a16:colId xmlns:a16="http://schemas.microsoft.com/office/drawing/2014/main" val="424393756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630527877"/>
                    </a:ext>
                  </a:extLst>
                </a:gridCol>
              </a:tblGrid>
              <a:tr h="370840"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zh-CN" altLang="en-US"/>
                        <a:t>封闭域（</a:t>
                      </a:r>
                      <a:r>
                        <a:rPr lang="en-US" altLang="zh-CN"/>
                        <a:t>ECDT</a:t>
                      </a:r>
                      <a:r>
                        <a:rPr lang="zh-CN" altLang="en-US"/>
                        <a:t> </a:t>
                      </a:r>
                      <a:r>
                        <a:rPr lang="en-US" altLang="zh-CN"/>
                        <a:t>2017</a:t>
                      </a:r>
                      <a:r>
                        <a:rPr lang="zh-CN" altLang="en-US"/>
                        <a:t>）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7042645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zh-CN" altLang="en-US"/>
                        <a:t>名次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F1</a:t>
                      </a:r>
                      <a:r>
                        <a:rPr lang="zh-CN" altLang="en-US"/>
                        <a:t> </a:t>
                      </a:r>
                      <a:r>
                        <a:rPr lang="en-US" altLang="zh-CN"/>
                        <a:t>Score</a:t>
                      </a: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3113912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/>
                        <a:t>1</a:t>
                      </a: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0.9391</a:t>
                      </a: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6407058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/>
                        <a:t>2</a:t>
                      </a: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0.9288</a:t>
                      </a: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457906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/>
                        <a:t>3</a:t>
                      </a: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0.9089</a:t>
                      </a: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5147825"/>
                  </a:ext>
                </a:extLst>
              </a:tr>
              <a:tr h="370840"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zh-CN" altLang="en-US" b="1">
                          <a:solidFill>
                            <a:schemeClr val="bg1"/>
                          </a:solidFill>
                        </a:rPr>
                        <a:t>开放域（</a:t>
                      </a:r>
                      <a:r>
                        <a:rPr lang="en-US" altLang="zh-CN" b="1">
                          <a:solidFill>
                            <a:schemeClr val="bg1"/>
                          </a:solidFill>
                        </a:rPr>
                        <a:t>ECDT</a:t>
                      </a:r>
                      <a:r>
                        <a:rPr lang="zh-CN" altLang="en-US" b="1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zh-CN" b="1">
                          <a:solidFill>
                            <a:schemeClr val="bg1"/>
                          </a:solidFill>
                        </a:rPr>
                        <a:t>2017</a:t>
                      </a:r>
                      <a:r>
                        <a:rPr lang="zh-CN" altLang="en-US" b="1">
                          <a:solidFill>
                            <a:schemeClr val="bg1"/>
                          </a:solidFill>
                        </a:rPr>
                        <a:t>）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4434139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/>
                        <a:t>1</a:t>
                      </a: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0.9414</a:t>
                      </a: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1063888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/>
                        <a:t>2</a:t>
                      </a: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0.9288</a:t>
                      </a: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1256883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/>
                        <a:t>3</a:t>
                      </a: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0.9258</a:t>
                      </a: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6169149"/>
                  </a:ext>
                </a:extLst>
              </a:tr>
            </a:tbl>
          </a:graphicData>
        </a:graphic>
      </p:graphicFrame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86FF602B-A756-844A-9156-EA97370821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6619077"/>
              </p:ext>
            </p:extLst>
          </p:nvPr>
        </p:nvGraphicFramePr>
        <p:xfrm>
          <a:off x="9068856" y="2454700"/>
          <a:ext cx="2420938" cy="3349730"/>
        </p:xfrm>
        <a:graphic>
          <a:graphicData uri="http://schemas.openxmlformats.org/drawingml/2006/table">
            <a:tbl>
              <a:tblPr firstRow="1" bandRow="1"/>
              <a:tblGrid>
                <a:gridCol w="871009">
                  <a:extLst>
                    <a:ext uri="{9D8B030D-6E8A-4147-A177-3AD203B41FA5}">
                      <a16:colId xmlns:a16="http://schemas.microsoft.com/office/drawing/2014/main" val="1732678654"/>
                    </a:ext>
                  </a:extLst>
                </a:gridCol>
                <a:gridCol w="1549929">
                  <a:extLst>
                    <a:ext uri="{9D8B030D-6E8A-4147-A177-3AD203B41FA5}">
                      <a16:colId xmlns:a16="http://schemas.microsoft.com/office/drawing/2014/main" val="64833747"/>
                    </a:ext>
                  </a:extLst>
                </a:gridCol>
              </a:tblGrid>
              <a:tr h="370840"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zh-CN" altLang="en-US"/>
                        <a:t>开放域（</a:t>
                      </a:r>
                      <a:r>
                        <a:rPr lang="en-US" altLang="zh-CN"/>
                        <a:t>ECDT</a:t>
                      </a:r>
                      <a:r>
                        <a:rPr lang="zh-CN" altLang="en-US"/>
                        <a:t> </a:t>
                      </a:r>
                      <a:r>
                        <a:rPr lang="en-US" altLang="zh-CN"/>
                        <a:t>2018</a:t>
                      </a:r>
                      <a:r>
                        <a:rPr lang="zh-CN" altLang="en-US"/>
                        <a:t>）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9364802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zh-CN" altLang="en-US"/>
                        <a:t>名次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/>
                        <a:t>F1</a:t>
                      </a:r>
                      <a:r>
                        <a:rPr lang="zh-CN" altLang="en-US"/>
                        <a:t> </a:t>
                      </a:r>
                      <a:r>
                        <a:rPr lang="en-US" altLang="zh-CN"/>
                        <a:t>Score</a:t>
                      </a: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2716447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/>
                        <a:t>1</a:t>
                      </a: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/>
                        <a:t>0.8339</a:t>
                      </a: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7180109"/>
                  </a:ext>
                </a:extLst>
              </a:tr>
              <a:tr h="38301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/>
                        <a:t>2</a:t>
                      </a: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/>
                        <a:t>0.8276</a:t>
                      </a: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1332599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/>
                        <a:t>3</a:t>
                      </a: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/>
                        <a:t>0.8008</a:t>
                      </a: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8066760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/>
                        <a:t>4</a:t>
                      </a: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/>
                        <a:t>0.7923</a:t>
                      </a: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6952486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/>
                        <a:t>5</a:t>
                      </a: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/>
                        <a:t>0.7846</a:t>
                      </a: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790228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/>
                        <a:t>6</a:t>
                      </a: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/>
                        <a:t>0.7735</a:t>
                      </a: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8469087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/>
                        <a:t>7</a:t>
                      </a: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/>
                        <a:t>0.7722</a:t>
                      </a: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98164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925917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DD8BB9-05C3-244A-9FE7-C45F7A578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SMP-ECDT</a:t>
            </a:r>
            <a:r>
              <a:rPr kumimoji="1" lang="zh-CN" altLang="en-US"/>
              <a:t> </a:t>
            </a:r>
            <a:r>
              <a:rPr kumimoji="1" lang="en-US" altLang="zh-CN"/>
              <a:t>2017/2018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E6DD561-3D03-0D4A-B3E3-C774DBB4F1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zh-CN" altLang="en-US"/>
              <a:t> 任务一：用户意图领域分类</a:t>
            </a:r>
            <a:endParaRPr kumimoji="1" lang="en-US" altLang="zh-CN"/>
          </a:p>
          <a:p>
            <a:pPr lvl="1">
              <a:buFont typeface="Wingdings" pitchFamily="2" charset="2"/>
              <a:buChar char="n"/>
            </a:pPr>
            <a:r>
              <a:rPr kumimoji="1" lang="zh-CN" altLang="en-US"/>
              <a:t> 参赛方案</a:t>
            </a:r>
            <a:endParaRPr kumimoji="1" lang="en-US" altLang="zh-CN"/>
          </a:p>
          <a:p>
            <a:pPr lvl="2"/>
            <a:r>
              <a:rPr kumimoji="1" lang="zh-CN" altLang="en-US"/>
              <a:t> </a:t>
            </a:r>
            <a:r>
              <a:rPr kumimoji="1" lang="en-US" altLang="zh-CN"/>
              <a:t>ECDT</a:t>
            </a:r>
            <a:r>
              <a:rPr kumimoji="1" lang="zh-CN" altLang="en-US"/>
              <a:t> </a:t>
            </a:r>
            <a:r>
              <a:rPr kumimoji="1" lang="en-US" altLang="zh-CN"/>
              <a:t>2017</a:t>
            </a:r>
          </a:p>
          <a:p>
            <a:pPr lvl="3">
              <a:buFont typeface="Wingdings" pitchFamily="2" charset="2"/>
              <a:buChar char="n"/>
            </a:pPr>
            <a:r>
              <a:rPr kumimoji="1" lang="zh-CN" altLang="en-US"/>
              <a:t> </a:t>
            </a:r>
            <a:r>
              <a:rPr kumimoji="1" lang="en-US" altLang="zh-CN"/>
              <a:t>LSTM</a:t>
            </a:r>
            <a:r>
              <a:rPr kumimoji="1" lang="zh-CN" altLang="en-US"/>
              <a:t>，</a:t>
            </a:r>
            <a:r>
              <a:rPr kumimoji="1" lang="en-US" altLang="zh-CN"/>
              <a:t>domain</a:t>
            </a:r>
            <a:r>
              <a:rPr kumimoji="1" lang="zh-CN" altLang="en-US"/>
              <a:t> </a:t>
            </a:r>
            <a:r>
              <a:rPr kumimoji="1" lang="en-US" altLang="zh-CN"/>
              <a:t>keywords</a:t>
            </a:r>
          </a:p>
          <a:p>
            <a:pPr lvl="3">
              <a:buFont typeface="Wingdings" pitchFamily="2" charset="2"/>
              <a:buChar char="n"/>
            </a:pPr>
            <a:r>
              <a:rPr kumimoji="1" lang="zh-CN" altLang="en-US"/>
              <a:t> </a:t>
            </a:r>
            <a:r>
              <a:rPr kumimoji="1" lang="en-US" altLang="zh-CN"/>
              <a:t>Char-level</a:t>
            </a:r>
            <a:r>
              <a:rPr kumimoji="1" lang="zh-CN" altLang="en-US"/>
              <a:t> </a:t>
            </a:r>
            <a:r>
              <a:rPr kumimoji="1" lang="en-US" altLang="zh-CN"/>
              <a:t>CNN</a:t>
            </a:r>
          </a:p>
          <a:p>
            <a:pPr lvl="3">
              <a:buFont typeface="Wingdings" pitchFamily="2" charset="2"/>
              <a:buChar char="n"/>
            </a:pPr>
            <a:r>
              <a:rPr kumimoji="1" lang="zh-CN" altLang="en-US"/>
              <a:t> </a:t>
            </a:r>
            <a:r>
              <a:rPr kumimoji="1" lang="en-US" altLang="zh-CN"/>
              <a:t>N-gram</a:t>
            </a:r>
            <a:r>
              <a:rPr kumimoji="1" lang="zh-CN" altLang="en-US"/>
              <a:t>，</a:t>
            </a:r>
            <a:r>
              <a:rPr kumimoji="1" lang="en-US" altLang="zh-CN"/>
              <a:t>TF-IDF</a:t>
            </a:r>
            <a:r>
              <a:rPr kumimoji="1" lang="zh-CN" altLang="en-US"/>
              <a:t>，</a:t>
            </a:r>
            <a:r>
              <a:rPr kumimoji="1" lang="en-US" altLang="zh-CN"/>
              <a:t>SVM</a:t>
            </a:r>
          </a:p>
          <a:p>
            <a:pPr lvl="2">
              <a:buFont typeface="Wingdings" pitchFamily="2" charset="2"/>
              <a:buChar char="n"/>
            </a:pPr>
            <a:endParaRPr kumimoji="1" lang="en-US" altLang="zh-CN"/>
          </a:p>
          <a:p>
            <a:pPr lvl="2"/>
            <a:r>
              <a:rPr kumimoji="1" lang="zh-CN" altLang="en-US"/>
              <a:t> </a:t>
            </a:r>
            <a:r>
              <a:rPr kumimoji="1" lang="en-US" altLang="zh-CN"/>
              <a:t>ECDT</a:t>
            </a:r>
            <a:r>
              <a:rPr kumimoji="1" lang="zh-CN" altLang="en-US"/>
              <a:t> </a:t>
            </a:r>
            <a:r>
              <a:rPr kumimoji="1" lang="en-US" altLang="zh-CN"/>
              <a:t>2018</a:t>
            </a:r>
          </a:p>
          <a:p>
            <a:pPr lvl="3">
              <a:buFont typeface="Wingdings" pitchFamily="2" charset="2"/>
              <a:buChar char="n"/>
            </a:pPr>
            <a:r>
              <a:rPr kumimoji="1" lang="zh-CN" altLang="en-US"/>
              <a:t> </a:t>
            </a:r>
            <a:r>
              <a:rPr kumimoji="1" lang="en-US" altLang="zh-CN"/>
              <a:t>Transformer</a:t>
            </a:r>
            <a:r>
              <a:rPr kumimoji="1" lang="zh-CN" altLang="en-US"/>
              <a:t>，</a:t>
            </a:r>
            <a:r>
              <a:rPr kumimoji="1" lang="en-US" altLang="zh-CN"/>
              <a:t>CNN</a:t>
            </a:r>
          </a:p>
          <a:p>
            <a:pPr lvl="3">
              <a:buFont typeface="Wingdings" pitchFamily="2" charset="2"/>
              <a:buChar char="n"/>
            </a:pPr>
            <a:r>
              <a:rPr kumimoji="1" lang="zh-CN" altLang="en-US"/>
              <a:t> </a:t>
            </a:r>
            <a:r>
              <a:rPr kumimoji="1" lang="en-US" altLang="zh-CN"/>
              <a:t>LSTM</a:t>
            </a:r>
            <a:r>
              <a:rPr kumimoji="1" lang="zh-CN" altLang="en-US"/>
              <a:t>，</a:t>
            </a:r>
            <a:r>
              <a:rPr kumimoji="1" lang="en-US" altLang="zh-CN"/>
              <a:t>domain</a:t>
            </a:r>
            <a:r>
              <a:rPr kumimoji="1" lang="zh-CN" altLang="en-US"/>
              <a:t> </a:t>
            </a:r>
            <a:r>
              <a:rPr kumimoji="1" lang="en-US" altLang="zh-CN"/>
              <a:t>keywords</a:t>
            </a:r>
          </a:p>
          <a:p>
            <a:pPr lvl="3">
              <a:buFont typeface="Wingdings" pitchFamily="2" charset="2"/>
              <a:buChar char="n"/>
            </a:pPr>
            <a:r>
              <a:rPr kumimoji="1" lang="zh-CN" altLang="en-US"/>
              <a:t> </a:t>
            </a:r>
            <a:r>
              <a:rPr kumimoji="1" lang="en-US" altLang="zh-CN"/>
              <a:t>fastText</a:t>
            </a:r>
            <a:r>
              <a:rPr kumimoji="1" lang="zh-CN" altLang="en-US"/>
              <a:t>，</a:t>
            </a:r>
            <a:r>
              <a:rPr kumimoji="1" lang="en-US" altLang="zh-CN"/>
              <a:t>CNN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D642C1A-1D6F-F847-9367-DA9B19AAB1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7654" y="1526959"/>
            <a:ext cx="4170613" cy="4528913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53DC6E4-1121-DE4A-B7A9-F587ECB8F4FE}"/>
              </a:ext>
            </a:extLst>
          </p:cNvPr>
          <p:cNvSpPr txBox="1"/>
          <p:nvPr/>
        </p:nvSpPr>
        <p:spPr>
          <a:xfrm>
            <a:off x="7635814" y="6059228"/>
            <a:ext cx="3014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/>
              <a:t>ECDT</a:t>
            </a:r>
            <a:r>
              <a:rPr kumimoji="1" lang="zh-CN" altLang="en-US"/>
              <a:t> </a:t>
            </a:r>
            <a:r>
              <a:rPr kumimoji="1" lang="en-US" altLang="zh-CN"/>
              <a:t>2018</a:t>
            </a:r>
            <a:r>
              <a:rPr kumimoji="1" lang="zh-CN" altLang="en-US"/>
              <a:t> 第一名方案流程</a:t>
            </a:r>
          </a:p>
        </p:txBody>
      </p:sp>
    </p:spTree>
    <p:extLst>
      <p:ext uri="{BB962C8B-B14F-4D97-AF65-F5344CB8AC3E}">
        <p14:creationId xmlns:p14="http://schemas.microsoft.com/office/powerpoint/2010/main" val="1259839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DD8BB9-05C3-244A-9FE7-C45F7A578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SMP-ECDT</a:t>
            </a:r>
            <a:r>
              <a:rPr kumimoji="1" lang="zh-CN" altLang="en-US"/>
              <a:t> </a:t>
            </a:r>
            <a:r>
              <a:rPr kumimoji="1" lang="en-US" altLang="zh-CN"/>
              <a:t>2017/2018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E6DD561-3D03-0D4A-B3E3-C774DBB4F1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6959"/>
            <a:ext cx="10515600" cy="4891094"/>
          </a:xfrm>
        </p:spPr>
        <p:txBody>
          <a:bodyPr>
            <a:normAutofit/>
          </a:bodyPr>
          <a:lstStyle/>
          <a:p>
            <a:r>
              <a:rPr kumimoji="1" lang="zh-CN" altLang="en-US"/>
              <a:t> 任务二：特定域任务型人机对话在线评测</a:t>
            </a:r>
            <a:endParaRPr kumimoji="1" lang="en-US" altLang="zh-CN"/>
          </a:p>
          <a:p>
            <a:pPr lvl="1">
              <a:buFont typeface="Wingdings" pitchFamily="2" charset="2"/>
              <a:buChar char="n"/>
            </a:pPr>
            <a:r>
              <a:rPr kumimoji="1" lang="zh-CN" altLang="en-US"/>
              <a:t> 评测说明</a:t>
            </a:r>
            <a:endParaRPr kumimoji="1" lang="en-US" altLang="zh-CN"/>
          </a:p>
          <a:p>
            <a:pPr lvl="2"/>
            <a:r>
              <a:rPr kumimoji="1" lang="zh-CN" altLang="en-US"/>
              <a:t> 特定领域：机票类、火车票类和酒店类</a:t>
            </a:r>
            <a:r>
              <a:rPr kumimoji="1" lang="en-US" altLang="zh-CN"/>
              <a:t>3</a:t>
            </a:r>
            <a:r>
              <a:rPr kumimoji="1" lang="zh-CN" altLang="en-US"/>
              <a:t>个垂直领域</a:t>
            </a:r>
            <a:endParaRPr kumimoji="1" lang="en-US" altLang="zh-CN"/>
          </a:p>
          <a:p>
            <a:pPr lvl="1">
              <a:buFont typeface="Wingdings" pitchFamily="2" charset="2"/>
              <a:buChar char="n"/>
            </a:pPr>
            <a:r>
              <a:rPr kumimoji="1" lang="zh-CN" altLang="en-US"/>
              <a:t> 评测方式</a:t>
            </a:r>
            <a:endParaRPr kumimoji="1" lang="en-US" altLang="zh-CN"/>
          </a:p>
          <a:p>
            <a:pPr lvl="2"/>
            <a:r>
              <a:rPr kumimoji="1" lang="zh-CN" altLang="en-US"/>
              <a:t> 用户意图描述</a:t>
            </a:r>
            <a:endParaRPr kumimoji="1" lang="en-US" altLang="zh-CN"/>
          </a:p>
          <a:p>
            <a:pPr lvl="2"/>
            <a:endParaRPr kumimoji="1" lang="en-US" altLang="zh-CN"/>
          </a:p>
          <a:p>
            <a:pPr lvl="2"/>
            <a:endParaRPr kumimoji="1" lang="en-US" altLang="zh-CN"/>
          </a:p>
          <a:p>
            <a:pPr marL="685765" lvl="2" indent="0">
              <a:buNone/>
            </a:pPr>
            <a:endParaRPr kumimoji="1" lang="en-US" altLang="zh-CN"/>
          </a:p>
          <a:p>
            <a:pPr lvl="2"/>
            <a:r>
              <a:rPr kumimoji="1" lang="zh-CN" altLang="en-US"/>
              <a:t> 人机交互评测 </a:t>
            </a:r>
            <a:r>
              <a:rPr kumimoji="1" lang="en-US" altLang="zh-CN">
                <a:sym typeface="Wingdings" pitchFamily="2" charset="2"/>
              </a:rPr>
              <a:t></a:t>
            </a:r>
            <a:endParaRPr kumimoji="1" lang="en-US" altLang="zh-CN"/>
          </a:p>
          <a:p>
            <a:pPr marL="342882" lvl="1" indent="0">
              <a:buNone/>
            </a:pPr>
            <a:endParaRPr kumimoji="1"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C6BB779-DF6D-314F-9A10-99BEADE0EE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8304" y="3149600"/>
            <a:ext cx="7628469" cy="349884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8D8A1C94-18A6-BE40-BFFE-AA077C249739}"/>
              </a:ext>
            </a:extLst>
          </p:cNvPr>
          <p:cNvSpPr txBox="1"/>
          <p:nvPr/>
        </p:nvSpPr>
        <p:spPr>
          <a:xfrm>
            <a:off x="1187386" y="3972506"/>
            <a:ext cx="286173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>
                <a:latin typeface="SimSun" panose="02010600030101010101" pitchFamily="2" charset="-122"/>
                <a:ea typeface="SimSun" panose="02010600030101010101" pitchFamily="2" charset="-122"/>
              </a:rPr>
              <a:t>﻿“帮我订一张从北京到上海的飞机票，早上或者中午都行” </a:t>
            </a:r>
          </a:p>
          <a:p>
            <a:r>
              <a:rPr kumimoji="1" lang="zh-CN" altLang="en-US" sz="1600">
                <a:latin typeface="SimSun" panose="02010600030101010101" pitchFamily="2" charset="-122"/>
                <a:ea typeface="SimSun" panose="02010600030101010101" pitchFamily="2" charset="-122"/>
              </a:rPr>
              <a:t>“</a:t>
            </a:r>
            <a:r>
              <a:rPr kumimoji="1" lang="en" altLang="zh-CN" sz="160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Booking a flight from Beijing to Shanghai in the morning or at noon</a:t>
            </a:r>
            <a:r>
              <a:rPr kumimoji="1" lang="en" altLang="zh-CN" sz="1600">
                <a:latin typeface="SimSun" panose="02010600030101010101" pitchFamily="2" charset="-122"/>
                <a:ea typeface="SimSun" panose="02010600030101010101" pitchFamily="2" charset="-122"/>
              </a:rPr>
              <a:t>”.</a:t>
            </a:r>
          </a:p>
        </p:txBody>
      </p:sp>
    </p:spTree>
    <p:extLst>
      <p:ext uri="{BB962C8B-B14F-4D97-AF65-F5344CB8AC3E}">
        <p14:creationId xmlns:p14="http://schemas.microsoft.com/office/powerpoint/2010/main" val="13911052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DD8BB9-05C3-244A-9FE7-C45F7A578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SMP-ECDT</a:t>
            </a:r>
            <a:r>
              <a:rPr kumimoji="1" lang="zh-CN" altLang="en-US"/>
              <a:t> </a:t>
            </a:r>
            <a:r>
              <a:rPr kumimoji="1" lang="en-US" altLang="zh-CN"/>
              <a:t>2017/2018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E6DD561-3D03-0D4A-B3E3-C774DBB4F1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26959"/>
            <a:ext cx="5393267" cy="4650004"/>
          </a:xfrm>
        </p:spPr>
        <p:txBody>
          <a:bodyPr/>
          <a:lstStyle/>
          <a:p>
            <a:r>
              <a:rPr kumimoji="1" lang="zh-CN" altLang="en-US"/>
              <a:t> 任务二：特定域任务型人机对话在线评测</a:t>
            </a:r>
            <a:endParaRPr kumimoji="1" lang="en-US" altLang="zh-CN"/>
          </a:p>
          <a:p>
            <a:pPr lvl="1">
              <a:buFont typeface="Wingdings" pitchFamily="2" charset="2"/>
              <a:buChar char="n"/>
            </a:pPr>
            <a:r>
              <a:rPr kumimoji="1" lang="zh-CN" altLang="en-US"/>
              <a:t> 评测数据</a:t>
            </a:r>
            <a:endParaRPr kumimoji="1" lang="en-US" altLang="zh-CN"/>
          </a:p>
          <a:p>
            <a:pPr lvl="2"/>
            <a:r>
              <a:rPr kumimoji="1" lang="zh-CN" altLang="en-US"/>
              <a:t> 来自于科大讯飞股份有限公司</a:t>
            </a:r>
            <a:endParaRPr kumimoji="1" lang="en-US" altLang="zh-CN"/>
          </a:p>
          <a:p>
            <a:pPr lvl="2"/>
            <a:r>
              <a:rPr kumimoji="1" lang="zh-CN" altLang="en-US"/>
              <a:t> 包含自系统日期起一个月的机票、火车票以及各地酒店信息</a:t>
            </a:r>
            <a:endParaRPr kumimoji="1" lang="en-US" altLang="zh-CN"/>
          </a:p>
          <a:p>
            <a:pPr lvl="2"/>
            <a:r>
              <a:rPr kumimoji="1" lang="zh-CN" altLang="en-US"/>
              <a:t> 人工写若干个测试任务，包含订机票</a:t>
            </a:r>
            <a:r>
              <a:rPr kumimoji="1" lang="en-US" altLang="zh-CN"/>
              <a:t>/</a:t>
            </a:r>
            <a:r>
              <a:rPr kumimoji="1" lang="zh-CN" altLang="en-US"/>
              <a:t>火车票</a:t>
            </a:r>
            <a:r>
              <a:rPr kumimoji="1" lang="en-US" altLang="zh-CN"/>
              <a:t>/</a:t>
            </a:r>
            <a:r>
              <a:rPr kumimoji="1" lang="zh-CN" altLang="en-US"/>
              <a:t>宾馆三种简单意图任务或多意图任务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F1BF2DD-B812-6546-8A4E-E3905066BE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00" y="2616200"/>
            <a:ext cx="5610276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1489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DD8BB9-05C3-244A-9FE7-C45F7A578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SMP-ECDT</a:t>
            </a:r>
            <a:r>
              <a:rPr kumimoji="1" lang="zh-CN" altLang="en-US"/>
              <a:t> </a:t>
            </a:r>
            <a:r>
              <a:rPr kumimoji="1" lang="en-US" altLang="zh-CN"/>
              <a:t>2017/2018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E6DD561-3D03-0D4A-B3E3-C774DBB4F1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26959"/>
            <a:ext cx="10520364" cy="4650004"/>
          </a:xfrm>
        </p:spPr>
        <p:txBody>
          <a:bodyPr/>
          <a:lstStyle/>
          <a:p>
            <a:r>
              <a:rPr kumimoji="1" lang="zh-CN" altLang="en-US"/>
              <a:t> 任务二：特定域任务型人机对话在线评测</a:t>
            </a:r>
            <a:endParaRPr kumimoji="1" lang="en-US" altLang="zh-CN"/>
          </a:p>
          <a:p>
            <a:pPr lvl="1">
              <a:buFont typeface="Wingdings" pitchFamily="2" charset="2"/>
              <a:buChar char="n"/>
            </a:pPr>
            <a:r>
              <a:rPr kumimoji="1" lang="zh-CN" altLang="en-US"/>
              <a:t> 评价指标</a:t>
            </a:r>
            <a:endParaRPr kumimoji="1" lang="en-US" altLang="zh-CN"/>
          </a:p>
          <a:p>
            <a:pPr lvl="2"/>
            <a:r>
              <a:rPr kumimoji="1" lang="zh-CN" altLang="en-US"/>
              <a:t> 任务完成率</a:t>
            </a:r>
            <a:endParaRPr kumimoji="1" lang="en-US" altLang="zh-CN"/>
          </a:p>
          <a:p>
            <a:pPr lvl="3">
              <a:buFont typeface="Wingdings" pitchFamily="2" charset="2"/>
              <a:buChar char="n"/>
            </a:pPr>
            <a:r>
              <a:rPr lang="zh-CN" altLang="en-US"/>
              <a:t> 每一个测试对话看做是一个任务，测试过程中完成的任务数占任务总数的比率</a:t>
            </a:r>
            <a:endParaRPr kumimoji="1" lang="en-US" altLang="zh-CN"/>
          </a:p>
          <a:p>
            <a:pPr lvl="2"/>
            <a:r>
              <a:rPr kumimoji="1" lang="zh-CN" altLang="en-US"/>
              <a:t> 用户满意度</a:t>
            </a:r>
            <a:endParaRPr kumimoji="1" lang="en-US" altLang="zh-CN"/>
          </a:p>
          <a:p>
            <a:pPr lvl="3">
              <a:buFont typeface="Wingdings" pitchFamily="2" charset="2"/>
              <a:buChar char="n"/>
            </a:pPr>
            <a:r>
              <a:rPr lang="zh-CN" altLang="en-US"/>
              <a:t> 完成一个任务所产生的对话句子（</a:t>
            </a:r>
            <a:r>
              <a:rPr lang="en" altLang="zh-CN"/>
              <a:t>utterance</a:t>
            </a:r>
            <a:r>
              <a:rPr lang="zh-CN" altLang="en"/>
              <a:t>）</a:t>
            </a:r>
            <a:r>
              <a:rPr lang="zh-CN" altLang="en-US"/>
              <a:t>数，在完成任务的前提下越少越好</a:t>
            </a:r>
            <a:endParaRPr kumimoji="1" lang="en-US" altLang="zh-CN"/>
          </a:p>
          <a:p>
            <a:pPr lvl="2"/>
            <a:r>
              <a:rPr kumimoji="1" lang="zh-CN" altLang="en-US"/>
              <a:t> 回复语言的自然度</a:t>
            </a:r>
            <a:endParaRPr kumimoji="1" lang="en-US" altLang="zh-CN"/>
          </a:p>
          <a:p>
            <a:pPr lvl="3">
              <a:buFont typeface="Wingdings" pitchFamily="2" charset="2"/>
              <a:buChar char="n"/>
            </a:pPr>
            <a:r>
              <a:rPr lang="zh-CN" altLang="en-US"/>
              <a:t> 评测员对系统的主观打分，包含</a:t>
            </a:r>
            <a:r>
              <a:rPr lang="en-US" altLang="zh-CN"/>
              <a:t>5</a:t>
            </a:r>
            <a:r>
              <a:rPr lang="zh-CN" altLang="en-US"/>
              <a:t>个取值</a:t>
            </a:r>
            <a:r>
              <a:rPr lang="en-US" altLang="zh-CN"/>
              <a:t>{-2,-1,0,1,2}</a:t>
            </a:r>
            <a:endParaRPr kumimoji="1" lang="en-US" altLang="zh-CN"/>
          </a:p>
          <a:p>
            <a:pPr lvl="2"/>
            <a:r>
              <a:rPr kumimoji="1" lang="zh-CN" altLang="en-US"/>
              <a:t> 未覆盖情况的引导能力</a:t>
            </a:r>
            <a:endParaRPr kumimoji="1" lang="en-US" altLang="zh-CN"/>
          </a:p>
          <a:p>
            <a:pPr lvl="3">
              <a:buFont typeface="Wingdings" pitchFamily="2" charset="2"/>
              <a:buChar char="n"/>
            </a:pPr>
            <a:r>
              <a:rPr lang="zh-CN" altLang="en-US"/>
              <a:t> 主观打分，包含</a:t>
            </a:r>
            <a:r>
              <a:rPr lang="en-US" altLang="zh-CN"/>
              <a:t>2</a:t>
            </a:r>
            <a:r>
              <a:rPr lang="zh-CN" altLang="en-US"/>
              <a:t>个取值</a:t>
            </a:r>
            <a:r>
              <a:rPr lang="en-US" altLang="zh-CN"/>
              <a:t>{0,1}</a:t>
            </a:r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510404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DD8BB9-05C3-244A-9FE7-C45F7A578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SMP-ECDT</a:t>
            </a:r>
            <a:r>
              <a:rPr kumimoji="1" lang="zh-CN" altLang="en-US"/>
              <a:t> </a:t>
            </a:r>
            <a:r>
              <a:rPr kumimoji="1" lang="en-US" altLang="zh-CN"/>
              <a:t>2017/2018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E6DD561-3D03-0D4A-B3E3-C774DBB4F1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6959"/>
            <a:ext cx="7120467" cy="4650004"/>
          </a:xfrm>
        </p:spPr>
        <p:txBody>
          <a:bodyPr/>
          <a:lstStyle/>
          <a:p>
            <a:r>
              <a:rPr kumimoji="1" lang="zh-CN" altLang="en-US"/>
              <a:t> 任务二：特定域任务型人机对话在线评测</a:t>
            </a:r>
            <a:endParaRPr kumimoji="1" lang="en-US" altLang="zh-CN"/>
          </a:p>
          <a:p>
            <a:pPr lvl="1">
              <a:buFont typeface="Wingdings" pitchFamily="2" charset="2"/>
              <a:buChar char="n"/>
            </a:pPr>
            <a:r>
              <a:rPr kumimoji="1" lang="zh-CN" altLang="en-US"/>
              <a:t> 参赛方案（</a:t>
            </a:r>
            <a:r>
              <a:rPr kumimoji="1" lang="en-US" altLang="zh-CN"/>
              <a:t>ECDT</a:t>
            </a:r>
            <a:r>
              <a:rPr kumimoji="1" lang="zh-CN" altLang="en-US"/>
              <a:t> </a:t>
            </a:r>
            <a:r>
              <a:rPr kumimoji="1" lang="en-US" altLang="zh-CN"/>
              <a:t>2017/2018</a:t>
            </a:r>
            <a:r>
              <a:rPr kumimoji="1" lang="zh-CN" altLang="en-US"/>
              <a:t> 第一名方案）</a:t>
            </a:r>
            <a:endParaRPr kumimoji="1" lang="en-US" altLang="zh-CN"/>
          </a:p>
          <a:p>
            <a:pPr lvl="3">
              <a:buFont typeface="Wingdings" pitchFamily="2" charset="2"/>
              <a:buChar char="n"/>
            </a:pPr>
            <a:r>
              <a:rPr kumimoji="1" lang="zh-CN" altLang="en-US"/>
              <a:t> 意图层次分类（</a:t>
            </a:r>
            <a:r>
              <a:rPr kumimoji="1" lang="en-US" altLang="zh-CN"/>
              <a:t>GRU/</a:t>
            </a:r>
            <a:r>
              <a:rPr kumimoji="1" lang="zh-CN" altLang="en-US"/>
              <a:t>胶囊网络）</a:t>
            </a:r>
            <a:endParaRPr kumimoji="1" lang="en-US" altLang="zh-CN"/>
          </a:p>
          <a:p>
            <a:pPr lvl="3">
              <a:buFont typeface="Wingdings" pitchFamily="2" charset="2"/>
              <a:buChar char="n"/>
            </a:pPr>
            <a:endParaRPr kumimoji="1" lang="en-US" altLang="zh-CN"/>
          </a:p>
          <a:p>
            <a:pPr lvl="3">
              <a:buFont typeface="Wingdings" pitchFamily="2" charset="2"/>
              <a:buChar char="n"/>
            </a:pPr>
            <a:r>
              <a:rPr kumimoji="1" lang="zh-CN" altLang="en-US"/>
              <a:t> 属性抽取</a:t>
            </a:r>
            <a:r>
              <a:rPr kumimoji="1" lang="en-US" altLang="zh-CN"/>
              <a:t>/</a:t>
            </a:r>
            <a:r>
              <a:rPr kumimoji="1" lang="zh-CN" altLang="en-US"/>
              <a:t>推理（</a:t>
            </a:r>
            <a:r>
              <a:rPr kumimoji="1" lang="en-US" altLang="zh-CN"/>
              <a:t>BiLSTM+CRF</a:t>
            </a:r>
            <a:r>
              <a:rPr kumimoji="1" lang="zh-CN" altLang="en-US"/>
              <a:t>）</a:t>
            </a:r>
            <a:endParaRPr kumimoji="1" lang="en-US" altLang="zh-CN"/>
          </a:p>
          <a:p>
            <a:pPr lvl="3">
              <a:buFont typeface="Wingdings" pitchFamily="2" charset="2"/>
              <a:buChar char="n"/>
            </a:pPr>
            <a:endParaRPr kumimoji="1" lang="en-US" altLang="zh-CN"/>
          </a:p>
          <a:p>
            <a:pPr lvl="3">
              <a:buFont typeface="Wingdings" pitchFamily="2" charset="2"/>
              <a:buChar char="n"/>
            </a:pPr>
            <a:r>
              <a:rPr kumimoji="1" lang="zh-CN" altLang="en-US"/>
              <a:t> 对话状态管理（强化学习）</a:t>
            </a:r>
            <a:endParaRPr kumimoji="1" lang="en-US" altLang="zh-CN"/>
          </a:p>
          <a:p>
            <a:pPr lvl="3">
              <a:buFont typeface="Wingdings" pitchFamily="2" charset="2"/>
              <a:buChar char="n"/>
            </a:pPr>
            <a:endParaRPr kumimoji="1" lang="en-US" altLang="zh-CN"/>
          </a:p>
          <a:p>
            <a:pPr lvl="3">
              <a:buFont typeface="Wingdings" pitchFamily="2" charset="2"/>
              <a:buChar char="n"/>
            </a:pPr>
            <a:r>
              <a:rPr kumimoji="1" lang="zh-CN" altLang="en-US"/>
              <a:t> 意图理解（</a:t>
            </a:r>
            <a:r>
              <a:rPr kumimoji="1" lang="en-US" altLang="zh-CN"/>
              <a:t>Bimpm</a:t>
            </a:r>
            <a:r>
              <a:rPr kumimoji="1" lang="zh-CN" altLang="en-US"/>
              <a:t>）</a:t>
            </a:r>
            <a:endParaRPr kumimoji="1" lang="en-US" altLang="zh-CN"/>
          </a:p>
          <a:p>
            <a:pPr lvl="3">
              <a:buFont typeface="Wingdings" pitchFamily="2" charset="2"/>
              <a:buChar char="n"/>
            </a:pPr>
            <a:endParaRPr kumimoji="1" lang="en-US" altLang="zh-CN"/>
          </a:p>
          <a:p>
            <a:pPr lvl="3">
              <a:buFont typeface="Wingdings" pitchFamily="2" charset="2"/>
              <a:buChar char="n"/>
            </a:pPr>
            <a:r>
              <a:rPr kumimoji="1" lang="zh-CN" altLang="en-US"/>
              <a:t> 业务模块逻辑处理（槽位填充</a:t>
            </a:r>
            <a:r>
              <a:rPr kumimoji="1" lang="en-US" altLang="zh-CN"/>
              <a:t>/API</a:t>
            </a:r>
            <a:r>
              <a:rPr kumimoji="1" lang="zh-CN" altLang="en-US"/>
              <a:t>调用）</a:t>
            </a:r>
            <a:endParaRPr kumimoji="1" lang="en-US" altLang="zh-CN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7E95574-77DF-3A41-8A4B-71B6313227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9083" y="2684493"/>
            <a:ext cx="4894130" cy="349247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C3A6A6E3-29B3-894E-8154-4463B9F51E2C}"/>
              </a:ext>
            </a:extLst>
          </p:cNvPr>
          <p:cNvSpPr txBox="1"/>
          <p:nvPr/>
        </p:nvSpPr>
        <p:spPr>
          <a:xfrm>
            <a:off x="7591623" y="6196008"/>
            <a:ext cx="38290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/>
              <a:t>ECDT</a:t>
            </a:r>
            <a:r>
              <a:rPr kumimoji="1" lang="zh-CN" altLang="en-US"/>
              <a:t> </a:t>
            </a:r>
            <a:r>
              <a:rPr kumimoji="1" lang="en-US" altLang="zh-CN"/>
              <a:t>2017/2018</a:t>
            </a:r>
            <a:r>
              <a:rPr kumimoji="1" lang="zh-CN" altLang="en-US"/>
              <a:t> 第一名方案架构图</a:t>
            </a:r>
            <a:endParaRPr kumimoji="1" lang="en-US" altLang="zh-CN"/>
          </a:p>
        </p:txBody>
      </p:sp>
    </p:spTree>
    <p:extLst>
      <p:ext uri="{BB962C8B-B14F-4D97-AF65-F5344CB8AC3E}">
        <p14:creationId xmlns:p14="http://schemas.microsoft.com/office/powerpoint/2010/main" val="18195166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DD8BB9-05C3-244A-9FE7-C45F7A578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SMP-ECDT</a:t>
            </a:r>
            <a:r>
              <a:rPr kumimoji="1" lang="zh-CN" altLang="en-US"/>
              <a:t> </a:t>
            </a:r>
            <a:r>
              <a:rPr kumimoji="1" lang="en-US" altLang="zh-CN"/>
              <a:t>2019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E6DD561-3D03-0D4A-B3E3-C774DBB4F1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kumimoji="1" lang="zh-CN" altLang="en-US"/>
              <a:t> 任务一：自然语言理解评测</a:t>
            </a:r>
            <a:endParaRPr kumimoji="1" lang="en-US" altLang="zh-CN"/>
          </a:p>
          <a:p>
            <a:pPr lvl="1">
              <a:buFont typeface="Wingdings" pitchFamily="2" charset="2"/>
              <a:buChar char="n"/>
            </a:pPr>
            <a:r>
              <a:rPr kumimoji="1" lang="zh-CN" altLang="en-US"/>
              <a:t> 评测说明</a:t>
            </a:r>
            <a:endParaRPr kumimoji="1" lang="en-US" altLang="zh-CN"/>
          </a:p>
          <a:p>
            <a:pPr lvl="2"/>
            <a:r>
              <a:rPr kumimoji="1" lang="zh-CN" altLang="en-US"/>
              <a:t> 单轮对话的理解</a:t>
            </a:r>
            <a:endParaRPr kumimoji="1" lang="en-US" altLang="zh-CN"/>
          </a:p>
          <a:p>
            <a:pPr lvl="2"/>
            <a:r>
              <a:rPr kumimoji="1" lang="zh-CN" altLang="en-US"/>
              <a:t> 包括领域分类、意图识别和语义槽天从三项子任务</a:t>
            </a:r>
            <a:endParaRPr kumimoji="1" lang="en-US" altLang="zh-CN"/>
          </a:p>
          <a:p>
            <a:pPr lvl="1"/>
            <a:endParaRPr kumimoji="1" lang="en-US" altLang="zh-CN"/>
          </a:p>
          <a:p>
            <a:pPr lvl="1">
              <a:buFont typeface="Wingdings" pitchFamily="2" charset="2"/>
              <a:buChar char="n"/>
            </a:pPr>
            <a:r>
              <a:rPr kumimoji="1" lang="zh-CN" altLang="en-US"/>
              <a:t> 评测方式</a:t>
            </a:r>
            <a:endParaRPr kumimoji="1" lang="en-US" altLang="zh-CN"/>
          </a:p>
          <a:p>
            <a:pPr lvl="2"/>
            <a:r>
              <a:rPr kumimoji="1" lang="en-US" altLang="zh-CN"/>
              <a:t>Codalab</a:t>
            </a:r>
            <a:r>
              <a:rPr kumimoji="1" lang="zh-CN" altLang="en-US"/>
              <a:t>提交模型</a:t>
            </a:r>
            <a:endParaRPr kumimoji="1" lang="en-US" altLang="zh-CN"/>
          </a:p>
          <a:p>
            <a:pPr lvl="2"/>
            <a:endParaRPr kumimoji="1" lang="en-US" altLang="zh-CN"/>
          </a:p>
          <a:p>
            <a:pPr lvl="1">
              <a:buFont typeface="Wingdings" pitchFamily="2" charset="2"/>
              <a:buChar char="n"/>
            </a:pPr>
            <a:r>
              <a:rPr kumimoji="1" lang="zh-CN" altLang="en-US"/>
              <a:t> 评测指标</a:t>
            </a:r>
            <a:endParaRPr kumimoji="1" lang="en-US" altLang="zh-CN"/>
          </a:p>
          <a:p>
            <a:pPr lvl="2"/>
            <a:r>
              <a:rPr kumimoji="1" lang="zh-CN" altLang="en-US"/>
              <a:t> 领域分类、意图识别，采用准确率评价</a:t>
            </a:r>
            <a:endParaRPr kumimoji="1" lang="en-US" altLang="zh-CN"/>
          </a:p>
          <a:p>
            <a:pPr lvl="2"/>
            <a:r>
              <a:rPr kumimoji="1" lang="zh-CN" altLang="en-US"/>
              <a:t> 语义槽填充，采用</a:t>
            </a:r>
            <a:r>
              <a:rPr kumimoji="1" lang="en-US" altLang="zh-CN"/>
              <a:t>F</a:t>
            </a:r>
            <a:r>
              <a:rPr kumimoji="1" lang="zh-CN" altLang="en-US"/>
              <a:t>值评价</a:t>
            </a:r>
            <a:endParaRPr kumimoji="1" lang="en-US" altLang="zh-CN"/>
          </a:p>
          <a:p>
            <a:pPr lvl="2"/>
            <a:r>
              <a:rPr kumimoji="1" lang="zh-CN" altLang="en-US"/>
              <a:t> 最终评价指标，句准确率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B3750C6-CE5B-244E-8170-015E7B46CB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5811" y="3429000"/>
            <a:ext cx="3899005" cy="2065086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1B403F32-C3A7-FB4E-AC03-6C3CE10115B2}"/>
              </a:ext>
            </a:extLst>
          </p:cNvPr>
          <p:cNvSpPr txBox="1"/>
          <p:nvPr/>
        </p:nvSpPr>
        <p:spPr>
          <a:xfrm>
            <a:off x="7335811" y="5735358"/>
            <a:ext cx="38990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CN" i="1"/>
              <a:t>http://conference.cipsc.org.cn/smp2019/evaluation.html</a:t>
            </a:r>
            <a:endParaRPr kumimoji="1" lang="zh-CN" altLang="en-US" i="1"/>
          </a:p>
        </p:txBody>
      </p:sp>
    </p:spTree>
    <p:extLst>
      <p:ext uri="{BB962C8B-B14F-4D97-AF65-F5344CB8AC3E}">
        <p14:creationId xmlns:p14="http://schemas.microsoft.com/office/powerpoint/2010/main" val="26295483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DD8BB9-05C3-244A-9FE7-C45F7A578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SMP-ECDT</a:t>
            </a:r>
            <a:r>
              <a:rPr kumimoji="1" lang="zh-CN" altLang="en-US"/>
              <a:t> </a:t>
            </a:r>
            <a:r>
              <a:rPr kumimoji="1" lang="en-US" altLang="zh-CN"/>
              <a:t>2019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E6DD561-3D03-0D4A-B3E3-C774DBB4F1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6959"/>
            <a:ext cx="5067127" cy="4650004"/>
          </a:xfrm>
        </p:spPr>
        <p:txBody>
          <a:bodyPr/>
          <a:lstStyle/>
          <a:p>
            <a:r>
              <a:rPr kumimoji="1" lang="zh-CN" altLang="en-US"/>
              <a:t> 任务一：自然语言理解评测</a:t>
            </a:r>
            <a:endParaRPr kumimoji="1" lang="en-US" altLang="zh-CN"/>
          </a:p>
          <a:p>
            <a:pPr lvl="1">
              <a:buFont typeface="Wingdings" pitchFamily="2" charset="2"/>
              <a:buChar char="n"/>
            </a:pPr>
            <a:r>
              <a:rPr kumimoji="1" lang="zh-CN" altLang="en-US"/>
              <a:t> 评测结果</a:t>
            </a:r>
            <a:endParaRPr kumimoji="1" lang="en-US" altLang="zh-CN"/>
          </a:p>
          <a:p>
            <a:pPr lvl="2"/>
            <a:r>
              <a:rPr kumimoji="1" lang="zh-CN" altLang="en-US"/>
              <a:t> （前三名）</a:t>
            </a:r>
            <a:endParaRPr kumimoji="1" lang="en-US" altLang="zh-CN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440739D-7F39-444E-B978-54027F19CB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1248" y="3428999"/>
            <a:ext cx="3881995" cy="2110240"/>
          </a:xfrm>
          <a:prstGeom prst="rect">
            <a:avLst/>
          </a:prstGeom>
        </p:spPr>
      </p:pic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F7C44107-473F-BA41-B453-3E85FA46B3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8635004"/>
              </p:ext>
            </p:extLst>
          </p:nvPr>
        </p:nvGraphicFramePr>
        <p:xfrm>
          <a:off x="1328757" y="3429000"/>
          <a:ext cx="5067127" cy="2110239"/>
        </p:xfrm>
        <a:graphic>
          <a:graphicData uri="http://schemas.openxmlformats.org/drawingml/2006/table">
            <a:tbl>
              <a:tblPr firstRow="1" bandRow="1"/>
              <a:tblGrid>
                <a:gridCol w="754258">
                  <a:extLst>
                    <a:ext uri="{9D8B030D-6E8A-4147-A177-3AD203B41FA5}">
                      <a16:colId xmlns:a16="http://schemas.microsoft.com/office/drawing/2014/main" val="1741612476"/>
                    </a:ext>
                  </a:extLst>
                </a:gridCol>
                <a:gridCol w="1040874">
                  <a:extLst>
                    <a:ext uri="{9D8B030D-6E8A-4147-A177-3AD203B41FA5}">
                      <a16:colId xmlns:a16="http://schemas.microsoft.com/office/drawing/2014/main" val="2668803933"/>
                    </a:ext>
                  </a:extLst>
                </a:gridCol>
                <a:gridCol w="1025790">
                  <a:extLst>
                    <a:ext uri="{9D8B030D-6E8A-4147-A177-3AD203B41FA5}">
                      <a16:colId xmlns:a16="http://schemas.microsoft.com/office/drawing/2014/main" val="850067938"/>
                    </a:ext>
                  </a:extLst>
                </a:gridCol>
                <a:gridCol w="980535">
                  <a:extLst>
                    <a:ext uri="{9D8B030D-6E8A-4147-A177-3AD203B41FA5}">
                      <a16:colId xmlns:a16="http://schemas.microsoft.com/office/drawing/2014/main" val="2515764433"/>
                    </a:ext>
                  </a:extLst>
                </a:gridCol>
                <a:gridCol w="1265670">
                  <a:extLst>
                    <a:ext uri="{9D8B030D-6E8A-4147-A177-3AD203B41FA5}">
                      <a16:colId xmlns:a16="http://schemas.microsoft.com/office/drawing/2014/main" val="2548010776"/>
                    </a:ext>
                  </a:extLst>
                </a:gridCol>
              </a:tblGrid>
              <a:tr h="73340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zh-CN" altLang="en-US"/>
                        <a:t>名次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/>
                        <a:t>Domain</a:t>
                      </a:r>
                    </a:p>
                    <a:p>
                      <a:pPr algn="ctr"/>
                      <a:r>
                        <a:rPr lang="en-US" altLang="zh-CN"/>
                        <a:t>Acc</a:t>
                      </a: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/>
                        <a:t>Intent</a:t>
                      </a:r>
                    </a:p>
                    <a:p>
                      <a:pPr algn="ctr"/>
                      <a:r>
                        <a:rPr lang="en-US" altLang="zh-CN"/>
                        <a:t>Acc</a:t>
                      </a: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/>
                        <a:t>Slots</a:t>
                      </a:r>
                    </a:p>
                    <a:p>
                      <a:pPr algn="ctr"/>
                      <a:r>
                        <a:rPr lang="en-US" altLang="zh-CN"/>
                        <a:t>F1</a:t>
                      </a: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/>
                        <a:t>Sentence</a:t>
                      </a:r>
                    </a:p>
                    <a:p>
                      <a:pPr algn="ctr"/>
                      <a:r>
                        <a:rPr lang="en-US" altLang="zh-CN"/>
                        <a:t>Acc</a:t>
                      </a: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0658764"/>
                  </a:ext>
                </a:extLst>
              </a:tr>
              <a:tr h="45894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 b="1"/>
                        <a:t>1</a:t>
                      </a:r>
                      <a:endParaRPr lang="zh-CN" altLang="en-US" b="1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 b="1"/>
                        <a:t>0.9730</a:t>
                      </a:r>
                      <a:endParaRPr lang="zh-CN" altLang="en-US" b="1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 b="1"/>
                        <a:t>0.9171</a:t>
                      </a:r>
                      <a:endParaRPr lang="zh-CN" altLang="en-US" b="1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 b="1"/>
                        <a:t>0.8128</a:t>
                      </a:r>
                      <a:endParaRPr lang="zh-CN" altLang="en-US" b="1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 b="1"/>
                        <a:t>0.7223</a:t>
                      </a:r>
                      <a:endParaRPr lang="zh-CN" altLang="en-US" b="1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8614499"/>
                  </a:ext>
                </a:extLst>
              </a:tr>
              <a:tr h="45894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/>
                        <a:t>2</a:t>
                      </a: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/>
                        <a:t>0.9450</a:t>
                      </a: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/>
                        <a:t>0.8717</a:t>
                      </a: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/>
                        <a:t>0.7597</a:t>
                      </a: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/>
                        <a:t>0.6519</a:t>
                      </a: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2531779"/>
                  </a:ext>
                </a:extLst>
              </a:tr>
              <a:tr h="45894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/>
                        <a:t>3</a:t>
                      </a: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/>
                        <a:t>0.9277</a:t>
                      </a: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/>
                        <a:t>0.8660</a:t>
                      </a: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/>
                        <a:t>0.7441</a:t>
                      </a: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/>
                        <a:t>0.6258</a:t>
                      </a: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694157"/>
                  </a:ext>
                </a:extLst>
              </a:tr>
            </a:tbl>
          </a:graphicData>
        </a:graphic>
      </p:graphicFrame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91D6353D-B88D-784A-94C2-562F6EF72EA7}"/>
              </a:ext>
            </a:extLst>
          </p:cNvPr>
          <p:cNvSpPr txBox="1">
            <a:spLocks/>
          </p:cNvSpPr>
          <p:nvPr/>
        </p:nvSpPr>
        <p:spPr>
          <a:xfrm>
            <a:off x="6286673" y="1526959"/>
            <a:ext cx="5067127" cy="46500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1449" indent="-271449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rgbClr val="0070C0"/>
              </a:buClr>
              <a:buFont typeface="Wingdings" panose="05000000000000000000" pitchFamily="2" charset="2"/>
              <a:buChar char="p"/>
              <a:defRPr sz="2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-明蘭" panose="020B0604030504040204" pitchFamily="34" charset="-122"/>
              </a:defRPr>
            </a:lvl1pPr>
            <a:lvl2pPr marL="607187" indent="-264305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p"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-明蘭" panose="020B0604030504040204" pitchFamily="34" charset="-122"/>
              </a:defRPr>
            </a:lvl2pPr>
            <a:lvl3pPr marL="942927" indent="-257162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3">
                  <a:lumMod val="75000"/>
                </a:schemeClr>
              </a:buClr>
              <a:buFont typeface="Wingdings" panose="05000000000000000000" pitchFamily="2" charset="2"/>
              <a:buChar char="p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-明蘭" panose="020B0604030504040204" pitchFamily="34" charset="-122"/>
              </a:defRPr>
            </a:lvl3pPr>
            <a:lvl4pPr marL="1200091" indent="-171442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Wingdings" panose="05000000000000000000" pitchFamily="2" charset="2"/>
              <a:buChar char="p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-明蘭" panose="020B0604030504040204" pitchFamily="34" charset="-122"/>
              </a:defRPr>
            </a:lvl4pPr>
            <a:lvl5pPr marL="1542973" indent="-171442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Wingdings" panose="05000000000000000000" pitchFamily="2" charset="2"/>
              <a:buChar char="p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-明蘭" panose="020B0604030504040204" pitchFamily="34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kumimoji="1" lang="en-US" altLang="zh-CN"/>
          </a:p>
          <a:p>
            <a:pPr lvl="1">
              <a:buFont typeface="Wingdings" panose="05000000000000000000" pitchFamily="2" charset="2"/>
              <a:buChar char="n"/>
            </a:pPr>
            <a:r>
              <a:rPr kumimoji="1" lang="zh-CN" altLang="en-US"/>
              <a:t> 参赛方案</a:t>
            </a:r>
            <a:endParaRPr kumimoji="1" lang="en-US" altLang="zh-CN"/>
          </a:p>
          <a:p>
            <a:pPr lvl="2"/>
            <a:r>
              <a:rPr kumimoji="1" lang="zh-CN" altLang="en-US"/>
              <a:t> </a:t>
            </a:r>
            <a:r>
              <a:rPr kumimoji="1" lang="en-US" altLang="zh-CN"/>
              <a:t>BERT-E2E-KG-NLU</a:t>
            </a:r>
          </a:p>
        </p:txBody>
      </p:sp>
    </p:spTree>
    <p:extLst>
      <p:ext uri="{BB962C8B-B14F-4D97-AF65-F5344CB8AC3E}">
        <p14:creationId xmlns:p14="http://schemas.microsoft.com/office/powerpoint/2010/main" val="12236197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DD8BB9-05C3-244A-9FE7-C45F7A578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SMP-ECDT</a:t>
            </a:r>
            <a:r>
              <a:rPr kumimoji="1" lang="zh-CN" altLang="en-US"/>
              <a:t> </a:t>
            </a:r>
            <a:r>
              <a:rPr kumimoji="1" lang="en-US" altLang="zh-CN"/>
              <a:t>2019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E6DD561-3D03-0D4A-B3E3-C774DBB4F1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zh-CN" altLang="en-US"/>
              <a:t> 任务一：自然语言理解评测</a:t>
            </a:r>
            <a:endParaRPr kumimoji="1" lang="en-US" altLang="zh-CN"/>
          </a:p>
          <a:p>
            <a:pPr lvl="1">
              <a:buFont typeface="Wingdings" pitchFamily="2" charset="2"/>
              <a:buChar char="n"/>
            </a:pPr>
            <a:r>
              <a:rPr kumimoji="1" lang="zh-CN" altLang="en-US"/>
              <a:t> 参赛方案</a:t>
            </a:r>
            <a:endParaRPr kumimoji="1" lang="en-US" altLang="zh-CN"/>
          </a:p>
          <a:p>
            <a:pPr lvl="2"/>
            <a:r>
              <a:rPr kumimoji="1" lang="zh-CN" altLang="en-US"/>
              <a:t> </a:t>
            </a:r>
            <a:r>
              <a:rPr kumimoji="1" lang="en-US" altLang="zh-CN"/>
              <a:t>Multi-task</a:t>
            </a:r>
            <a:r>
              <a:rPr kumimoji="1" lang="zh-CN" altLang="en-US"/>
              <a:t> </a:t>
            </a:r>
            <a:r>
              <a:rPr kumimoji="1" lang="en-US" altLang="zh-CN"/>
              <a:t>BERT</a:t>
            </a:r>
          </a:p>
          <a:p>
            <a:pPr lvl="3">
              <a:buFont typeface="Wingdings" pitchFamily="2" charset="2"/>
              <a:buChar char="n"/>
            </a:pPr>
            <a:r>
              <a:rPr kumimoji="1" lang="zh-CN" altLang="en-US"/>
              <a:t> 联合模型</a:t>
            </a:r>
            <a:r>
              <a:rPr kumimoji="1" lang="en-US" altLang="zh-CN"/>
              <a:t>Ⅰ</a:t>
            </a:r>
            <a:r>
              <a:rPr kumimoji="1" lang="zh-CN" altLang="en-US"/>
              <a:t>：参数共享，单独循环训练</a:t>
            </a:r>
            <a:endParaRPr kumimoji="1" lang="en-US" altLang="zh-CN"/>
          </a:p>
          <a:p>
            <a:pPr lvl="3">
              <a:buFont typeface="Wingdings" pitchFamily="2" charset="2"/>
              <a:buChar char="n"/>
            </a:pPr>
            <a:r>
              <a:rPr kumimoji="1" lang="zh-CN" altLang="en-US"/>
              <a:t> 联合训练</a:t>
            </a:r>
            <a:r>
              <a:rPr kumimoji="1" lang="en-US" altLang="zh-CN"/>
              <a:t>Ⅱ</a:t>
            </a:r>
            <a:r>
              <a:rPr kumimoji="1" lang="zh-CN" altLang="en-US"/>
              <a:t>：共同训练，多</a:t>
            </a:r>
            <a:r>
              <a:rPr kumimoji="1" lang="en-US" altLang="zh-CN"/>
              <a:t>loss</a:t>
            </a:r>
            <a:r>
              <a:rPr kumimoji="1" lang="zh-CN" altLang="en-US"/>
              <a:t>加权求和</a:t>
            </a:r>
            <a:endParaRPr kumimoji="1" lang="en-US" altLang="zh-CN"/>
          </a:p>
          <a:p>
            <a:pPr lvl="3">
              <a:buFont typeface="Wingdings" pitchFamily="2" charset="2"/>
              <a:buChar char="n"/>
            </a:pPr>
            <a:r>
              <a:rPr kumimoji="1" lang="zh-CN" altLang="en-US"/>
              <a:t> 额外关键词特征（</a:t>
            </a:r>
            <a:r>
              <a:rPr kumimoji="1" lang="en-US" altLang="zh-CN"/>
              <a:t>one-hot</a:t>
            </a:r>
            <a:r>
              <a:rPr kumimoji="1" lang="zh-CN" altLang="en-US"/>
              <a:t>）、规则</a:t>
            </a:r>
            <a:endParaRPr kumimoji="1" lang="en-US" altLang="zh-CN"/>
          </a:p>
          <a:p>
            <a:pPr lvl="3">
              <a:buFont typeface="Wingdings" pitchFamily="2" charset="2"/>
              <a:buChar char="n"/>
            </a:pPr>
            <a:endParaRPr kumimoji="1" lang="en-US" altLang="zh-CN"/>
          </a:p>
          <a:p>
            <a:pPr lvl="2"/>
            <a:r>
              <a:rPr kumimoji="1" lang="zh-CN" altLang="en-US"/>
              <a:t> </a:t>
            </a:r>
            <a:r>
              <a:rPr kumimoji="1" lang="en-US" altLang="zh-CN"/>
              <a:t>Multi-task</a:t>
            </a:r>
            <a:r>
              <a:rPr kumimoji="1" lang="zh-CN" altLang="en-US"/>
              <a:t> </a:t>
            </a:r>
            <a:r>
              <a:rPr kumimoji="1" lang="en-US" altLang="zh-CN"/>
              <a:t>ERNIE</a:t>
            </a:r>
          </a:p>
          <a:p>
            <a:pPr lvl="3">
              <a:buFont typeface="Wingdings" pitchFamily="2" charset="2"/>
              <a:buChar char="n"/>
            </a:pPr>
            <a:r>
              <a:rPr kumimoji="1" lang="zh-CN" altLang="en-US"/>
              <a:t> 多个</a:t>
            </a:r>
            <a:r>
              <a:rPr kumimoji="1" lang="en-US" altLang="zh-CN"/>
              <a:t>loss</a:t>
            </a:r>
            <a:r>
              <a:rPr kumimoji="1" lang="zh-CN" altLang="en-US"/>
              <a:t>叠加，增大槽识别的</a:t>
            </a:r>
            <a:r>
              <a:rPr kumimoji="1" lang="en-US" altLang="zh-CN"/>
              <a:t>loss</a:t>
            </a:r>
            <a:r>
              <a:rPr kumimoji="1" lang="zh-CN" altLang="en-US"/>
              <a:t>权重</a:t>
            </a:r>
            <a:endParaRPr kumimoji="1" lang="en-US" altLang="zh-CN"/>
          </a:p>
          <a:p>
            <a:pPr lvl="3">
              <a:buFont typeface="Wingdings" pitchFamily="2" charset="2"/>
              <a:buChar char="n"/>
            </a:pPr>
            <a:r>
              <a:rPr kumimoji="1" lang="zh-CN" altLang="en-US"/>
              <a:t> 领域意图</a:t>
            </a:r>
            <a:r>
              <a:rPr kumimoji="1" lang="en-US" altLang="zh-CN"/>
              <a:t>/</a:t>
            </a:r>
            <a:r>
              <a:rPr kumimoji="1" lang="zh-CN" altLang="en-US"/>
              <a:t>槽向量（</a:t>
            </a:r>
            <a:r>
              <a:rPr kumimoji="1" lang="en-US" altLang="zh-CN"/>
              <a:t>one-hot</a:t>
            </a:r>
            <a:r>
              <a:rPr kumimoji="1" lang="zh-CN" altLang="en-US"/>
              <a:t>）</a:t>
            </a:r>
            <a:endParaRPr kumimoji="1" lang="en-US" altLang="zh-CN"/>
          </a:p>
          <a:p>
            <a:pPr lvl="3">
              <a:buFont typeface="Wingdings" pitchFamily="2" charset="2"/>
              <a:buChar char="n"/>
            </a:pPr>
            <a:r>
              <a:rPr kumimoji="1" lang="zh-CN" altLang="en-US"/>
              <a:t> 规则校正（词表）</a:t>
            </a:r>
            <a:endParaRPr kumimoji="1" lang="en-US" altLang="zh-CN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0BBEE97-E38C-B746-A376-C0DE538EFA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6256" y="1526959"/>
            <a:ext cx="2922363" cy="185758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A4CE990-A529-3A4C-89DD-1545FB40E9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3671" y="3473461"/>
            <a:ext cx="3327532" cy="3207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4405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DD8BB9-05C3-244A-9FE7-C45F7A578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SMP-ECDT</a:t>
            </a:r>
            <a:r>
              <a:rPr kumimoji="1" lang="zh-CN" altLang="en-US"/>
              <a:t> </a:t>
            </a:r>
            <a:r>
              <a:rPr kumimoji="1" lang="en-US" altLang="zh-CN"/>
              <a:t>2019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E6DD561-3D03-0D4A-B3E3-C774DBB4F1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6959"/>
            <a:ext cx="4781591" cy="4650004"/>
          </a:xfrm>
        </p:spPr>
        <p:txBody>
          <a:bodyPr/>
          <a:lstStyle/>
          <a:p>
            <a:r>
              <a:rPr kumimoji="1" lang="zh-CN" altLang="en-US"/>
              <a:t> 任务二：个性化对话竞赛</a:t>
            </a:r>
            <a:endParaRPr kumimoji="1" lang="en-US" altLang="zh-CN"/>
          </a:p>
          <a:p>
            <a:pPr lvl="1">
              <a:buFont typeface="Wingdings" pitchFamily="2" charset="2"/>
              <a:buChar char="n"/>
            </a:pPr>
            <a:r>
              <a:rPr kumimoji="1" lang="zh-CN" altLang="en-US"/>
              <a:t> 评测说明</a:t>
            </a:r>
            <a:endParaRPr kumimoji="1" lang="en-US" altLang="zh-CN"/>
          </a:p>
          <a:p>
            <a:pPr lvl="2"/>
            <a:r>
              <a:rPr kumimoji="1" lang="zh-CN" altLang="en-US"/>
              <a:t> 已知对话上下文和所有对话参与者的个性化属性</a:t>
            </a:r>
            <a:endParaRPr kumimoji="1" lang="en-US" altLang="zh-CN"/>
          </a:p>
          <a:p>
            <a:pPr lvl="2"/>
            <a:endParaRPr kumimoji="1" lang="en-US" altLang="zh-CN"/>
          </a:p>
          <a:p>
            <a:pPr lvl="2"/>
            <a:r>
              <a:rPr kumimoji="1" lang="zh-CN" altLang="en-US"/>
              <a:t> 要求生成符合给定个性化特征与上下文逻辑的回复</a:t>
            </a:r>
            <a:endParaRPr kumimoji="1" lang="en-US" altLang="zh-CN"/>
          </a:p>
          <a:p>
            <a:pPr lvl="1"/>
            <a:endParaRPr kumimoji="1" lang="en-US" altLang="zh-CN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B4169B2-C279-6245-B059-89B009C00B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8078" y="2299154"/>
            <a:ext cx="5863086" cy="3520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2619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7EDA197-3761-9148-9CF3-7467048BFA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主要内容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1248F12-1165-B74F-91FA-D3E06F9C11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kumimoji="1" lang="zh-CN" altLang="en-US"/>
              <a:t> 近年对话评测一览</a:t>
            </a:r>
            <a:endParaRPr kumimoji="1" lang="en-US" altLang="zh-CN"/>
          </a:p>
          <a:p>
            <a:endParaRPr kumimoji="1" lang="en-US" altLang="zh-CN"/>
          </a:p>
          <a:p>
            <a:r>
              <a:rPr kumimoji="1" lang="zh-CN" altLang="en-US"/>
              <a:t> </a:t>
            </a:r>
            <a:r>
              <a:rPr kumimoji="1" lang="en-US" altLang="zh-CN"/>
              <a:t>SMP-ECDT</a:t>
            </a:r>
          </a:p>
          <a:p>
            <a:pPr lvl="1">
              <a:buFont typeface="Wingdings" pitchFamily="2" charset="2"/>
              <a:buChar char="n"/>
            </a:pPr>
            <a:r>
              <a:rPr kumimoji="1" lang="zh-CN" altLang="en-US"/>
              <a:t> </a:t>
            </a:r>
            <a:r>
              <a:rPr kumimoji="1" lang="en-US" altLang="zh-CN"/>
              <a:t>2017-2020</a:t>
            </a:r>
          </a:p>
          <a:p>
            <a:endParaRPr kumimoji="1" lang="en-US" altLang="zh-CN"/>
          </a:p>
          <a:p>
            <a:r>
              <a:rPr kumimoji="1" lang="zh-CN" altLang="en-US"/>
              <a:t> </a:t>
            </a:r>
            <a:r>
              <a:rPr kumimoji="1" lang="en-US" altLang="zh-CN"/>
              <a:t>SMP-MCC</a:t>
            </a:r>
          </a:p>
          <a:p>
            <a:pPr lvl="1">
              <a:buFont typeface="Wingdings" pitchFamily="2" charset="2"/>
              <a:buChar char="n"/>
            </a:pPr>
            <a:r>
              <a:rPr kumimoji="1" lang="zh-CN" altLang="en-US"/>
              <a:t> </a:t>
            </a:r>
            <a:r>
              <a:rPr kumimoji="1" lang="en-US" altLang="zh-CN"/>
              <a:t>2019-2020</a:t>
            </a:r>
          </a:p>
          <a:p>
            <a:endParaRPr kumimoji="1" lang="en-US" altLang="zh-CN"/>
          </a:p>
          <a:p>
            <a:r>
              <a:rPr kumimoji="1" lang="zh-CN" altLang="en-US"/>
              <a:t> 其他对话评测</a:t>
            </a:r>
          </a:p>
        </p:txBody>
      </p:sp>
    </p:spTree>
    <p:extLst>
      <p:ext uri="{BB962C8B-B14F-4D97-AF65-F5344CB8AC3E}">
        <p14:creationId xmlns:p14="http://schemas.microsoft.com/office/powerpoint/2010/main" val="15284316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DD8BB9-05C3-244A-9FE7-C45F7A578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SMP-ECDT</a:t>
            </a:r>
            <a:r>
              <a:rPr kumimoji="1" lang="zh-CN" altLang="en-US"/>
              <a:t> </a:t>
            </a:r>
            <a:r>
              <a:rPr kumimoji="1" lang="en-US" altLang="zh-CN"/>
              <a:t>2019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E6DD561-3D03-0D4A-B3E3-C774DBB4F1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/>
              <a:t> 任务二：个性化对话竞赛</a:t>
            </a:r>
            <a:endParaRPr kumimoji="1" lang="en-US" altLang="zh-CN"/>
          </a:p>
          <a:p>
            <a:pPr lvl="1">
              <a:buFont typeface="Wingdings" pitchFamily="2" charset="2"/>
              <a:buChar char="n"/>
            </a:pPr>
            <a:r>
              <a:rPr kumimoji="1" lang="zh-CN" altLang="en-US"/>
              <a:t> 评价指标</a:t>
            </a:r>
            <a:endParaRPr kumimoji="1" lang="en-US" altLang="zh-CN"/>
          </a:p>
          <a:p>
            <a:pPr lvl="2"/>
            <a:r>
              <a:rPr kumimoji="1" lang="zh-CN" altLang="en-US"/>
              <a:t> 自动评测：</a:t>
            </a:r>
            <a:r>
              <a:rPr kumimoji="1" lang="en-US" altLang="zh-CN"/>
              <a:t>BLEU</a:t>
            </a:r>
            <a:r>
              <a:rPr kumimoji="1" lang="zh-CN" altLang="en-US"/>
              <a:t>、</a:t>
            </a:r>
            <a:r>
              <a:rPr kumimoji="1" lang="en-US" altLang="zh-CN"/>
              <a:t>Perplexity</a:t>
            </a:r>
            <a:r>
              <a:rPr kumimoji="1" lang="zh-CN" altLang="en-US"/>
              <a:t>、</a:t>
            </a:r>
            <a:r>
              <a:rPr kumimoji="1" lang="en-US" altLang="zh-CN"/>
              <a:t>Distinct</a:t>
            </a:r>
          </a:p>
          <a:p>
            <a:pPr lvl="2"/>
            <a:r>
              <a:rPr kumimoji="1" lang="zh-CN" altLang="en-US"/>
              <a:t> 人工评价：</a:t>
            </a:r>
            <a:r>
              <a:rPr kumimoji="1" lang="en-US" altLang="zh-CN"/>
              <a:t>Fluency</a:t>
            </a:r>
            <a:r>
              <a:rPr kumimoji="1" lang="zh-CN" altLang="en-US"/>
              <a:t>、</a:t>
            </a:r>
            <a:r>
              <a:rPr kumimoji="1" lang="en-US" altLang="zh-CN"/>
              <a:t>Personality</a:t>
            </a:r>
            <a:r>
              <a:rPr kumimoji="1" lang="zh-CN" altLang="en-US"/>
              <a:t>、</a:t>
            </a:r>
            <a:r>
              <a:rPr kumimoji="1" lang="en-US" altLang="zh-CN"/>
              <a:t>Appropriateness</a:t>
            </a:r>
          </a:p>
          <a:p>
            <a:pPr lvl="1"/>
            <a:endParaRPr kumimoji="1" lang="en-US" altLang="zh-CN"/>
          </a:p>
          <a:p>
            <a:pPr lvl="1">
              <a:buFont typeface="Wingdings" pitchFamily="2" charset="2"/>
              <a:buChar char="n"/>
            </a:pPr>
            <a:r>
              <a:rPr kumimoji="1" lang="zh-CN" altLang="en-US"/>
              <a:t> 参赛方案</a:t>
            </a:r>
            <a:endParaRPr kumimoji="1" lang="en-US" altLang="zh-CN"/>
          </a:p>
          <a:p>
            <a:pPr lvl="2"/>
            <a:r>
              <a:rPr kumimoji="1" lang="zh-CN" altLang="en-US"/>
              <a:t> </a:t>
            </a:r>
            <a:r>
              <a:rPr kumimoji="1" lang="en-US" altLang="zh-CN"/>
              <a:t>GPT</a:t>
            </a:r>
            <a:r>
              <a:rPr kumimoji="1" lang="zh-CN" altLang="en-US"/>
              <a:t>，大规模对话数据预训练，小规模高质量个性化数据微调</a:t>
            </a:r>
            <a:endParaRPr kumimoji="1" lang="en-US" altLang="zh-CN"/>
          </a:p>
          <a:p>
            <a:pPr lvl="2"/>
            <a:r>
              <a:rPr kumimoji="1" lang="zh-CN" altLang="en-US"/>
              <a:t> </a:t>
            </a:r>
            <a:r>
              <a:rPr kumimoji="1" lang="en-US" altLang="zh-CN"/>
              <a:t>GPT</a:t>
            </a:r>
            <a:r>
              <a:rPr kumimoji="1" lang="zh-CN" altLang="en-US"/>
              <a:t>，对话历史和个性化信息编码，模型生成下一句回复</a:t>
            </a:r>
          </a:p>
        </p:txBody>
      </p:sp>
    </p:spTree>
    <p:extLst>
      <p:ext uri="{BB962C8B-B14F-4D97-AF65-F5344CB8AC3E}">
        <p14:creationId xmlns:p14="http://schemas.microsoft.com/office/powerpoint/2010/main" val="22756536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DD8BB9-05C3-244A-9FE7-C45F7A578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SMP-ECDT</a:t>
            </a:r>
            <a:r>
              <a:rPr kumimoji="1" lang="zh-CN" altLang="en-US"/>
              <a:t> </a:t>
            </a:r>
            <a:r>
              <a:rPr kumimoji="1" lang="en-US" altLang="zh-CN"/>
              <a:t>2020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E6DD561-3D03-0D4A-B3E3-C774DBB4F1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kumimoji="1" lang="zh-CN" altLang="en-US"/>
              <a:t> 任务一：小样本对话语言理解技术评测</a:t>
            </a:r>
            <a:endParaRPr kumimoji="1" lang="en-US" altLang="zh-CN"/>
          </a:p>
          <a:p>
            <a:pPr lvl="1">
              <a:lnSpc>
                <a:spcPct val="150000"/>
              </a:lnSpc>
              <a:buFont typeface="Wingdings" pitchFamily="2" charset="2"/>
              <a:buChar char="n"/>
            </a:pPr>
            <a:r>
              <a:rPr kumimoji="1" lang="zh-CN" altLang="en-US"/>
              <a:t> 背景介绍</a:t>
            </a:r>
            <a:endParaRPr kumimoji="1" lang="en-US" altLang="zh-CN"/>
          </a:p>
          <a:p>
            <a:pPr lvl="2">
              <a:lnSpc>
                <a:spcPct val="150000"/>
              </a:lnSpc>
            </a:pPr>
            <a:r>
              <a:rPr kumimoji="1" lang="zh-CN" altLang="en-US"/>
              <a:t> 深度学习方法需要大量的标注训练数据，真实场景下，往往很难获得</a:t>
            </a:r>
            <a:endParaRPr kumimoji="1" lang="en-US" altLang="zh-CN"/>
          </a:p>
          <a:p>
            <a:pPr lvl="2">
              <a:lnSpc>
                <a:spcPct val="150000"/>
              </a:lnSpc>
            </a:pPr>
            <a:r>
              <a:rPr kumimoji="1" lang="zh-CN" altLang="en-US"/>
              <a:t> 反观人类学习，只需要少数几个样例</a:t>
            </a:r>
            <a:endParaRPr kumimoji="1" lang="en-US" altLang="zh-CN"/>
          </a:p>
          <a:p>
            <a:pPr lvl="2">
              <a:lnSpc>
                <a:spcPct val="150000"/>
              </a:lnSpc>
            </a:pPr>
            <a:r>
              <a:rPr kumimoji="1" lang="zh-CN" altLang="en-US"/>
              <a:t> 新兴研究方向：小样本学习</a:t>
            </a:r>
            <a:endParaRPr kumimoji="1" lang="en-US" altLang="zh-CN"/>
          </a:p>
          <a:p>
            <a:pPr lvl="3">
              <a:lnSpc>
                <a:spcPct val="150000"/>
              </a:lnSpc>
            </a:pPr>
            <a:r>
              <a:rPr kumimoji="1" lang="zh-CN" altLang="en-US"/>
              <a:t> 研究如何利用过往经验知识，在新的任务上只使用少数几个样例数据进行学习</a:t>
            </a:r>
            <a:endParaRPr kumimoji="1" lang="en-US" altLang="zh-CN"/>
          </a:p>
          <a:p>
            <a:pPr lvl="2">
              <a:lnSpc>
                <a:spcPct val="150000"/>
              </a:lnSpc>
              <a:buFont typeface="Wingdings" pitchFamily="2" charset="2"/>
              <a:buChar char="n"/>
            </a:pPr>
            <a:endParaRPr kumimoji="1" lang="en-US" altLang="zh-CN"/>
          </a:p>
          <a:p>
            <a:pPr lvl="1">
              <a:lnSpc>
                <a:spcPct val="150000"/>
              </a:lnSpc>
            </a:pPr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024043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DD8BB9-05C3-244A-9FE7-C45F7A578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SMP-ECDT</a:t>
            </a:r>
            <a:r>
              <a:rPr kumimoji="1" lang="zh-CN" altLang="en-US"/>
              <a:t> </a:t>
            </a:r>
            <a:r>
              <a:rPr kumimoji="1" lang="en-US" altLang="zh-CN"/>
              <a:t>2020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E6DD561-3D03-0D4A-B3E3-C774DBB4F1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/>
              <a:t> 任务一：小样本对话语言理解技术评测</a:t>
            </a:r>
            <a:endParaRPr kumimoji="1" lang="en-US" altLang="zh-CN"/>
          </a:p>
          <a:p>
            <a:pPr lvl="1">
              <a:buFont typeface="Wingdings" pitchFamily="2" charset="2"/>
              <a:buChar char="n"/>
            </a:pPr>
            <a:r>
              <a:rPr kumimoji="1" lang="zh-CN" altLang="en-US"/>
              <a:t> 任务数据及描述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D1A8477-8CB5-1E40-A72A-28F9A2666D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6700" y="2945904"/>
            <a:ext cx="9118600" cy="336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9115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DD8BB9-05C3-244A-9FE7-C45F7A578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SMP-ECDT</a:t>
            </a:r>
            <a:r>
              <a:rPr kumimoji="1" lang="zh-CN" altLang="en-US"/>
              <a:t> </a:t>
            </a:r>
            <a:r>
              <a:rPr kumimoji="1" lang="en-US" altLang="zh-CN"/>
              <a:t>2020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E6DD561-3D03-0D4A-B3E3-C774DBB4F1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/>
              <a:t> 任务一：小样本对话语言理解技术评测</a:t>
            </a:r>
            <a:endParaRPr kumimoji="1" lang="en-US" altLang="zh-CN"/>
          </a:p>
          <a:p>
            <a:pPr lvl="1">
              <a:buFont typeface="Wingdings" pitchFamily="2" charset="2"/>
              <a:buChar char="n"/>
            </a:pPr>
            <a:r>
              <a:rPr kumimoji="1" lang="zh-CN" altLang="en-US"/>
              <a:t> 参考方案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A58C761-FE48-8043-883A-659822754E2C}"/>
              </a:ext>
            </a:extLst>
          </p:cNvPr>
          <p:cNvSpPr txBox="1"/>
          <p:nvPr/>
        </p:nvSpPr>
        <p:spPr>
          <a:xfrm>
            <a:off x="2047575" y="6063670"/>
            <a:ext cx="83495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1600"/>
              <a:t>Hou Y, Che W, Lai Y, et al. Few-shot Slot Tagging with Collapsed Dependency Transfer and Label-enhanced Task-adaptive Projection Network</a:t>
            </a:r>
            <a:r>
              <a:rPr lang="en-US" altLang="zh-CN" sz="1600"/>
              <a:t>. ACL 2020</a:t>
            </a:r>
            <a:endParaRPr kumimoji="1" lang="zh-CN" altLang="en-US" sz="160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DA71EE6-3C7C-7D45-92DD-378D28B5BF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6067" y="2765354"/>
            <a:ext cx="4688416" cy="292329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CA456EE-E045-B04A-93E3-448554AFC7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2349" y="3084609"/>
            <a:ext cx="5131451" cy="2507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1799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DD8BB9-05C3-244A-9FE7-C45F7A578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SMP-ECDT</a:t>
            </a:r>
            <a:r>
              <a:rPr kumimoji="1" lang="zh-CN" altLang="en-US"/>
              <a:t> </a:t>
            </a:r>
            <a:r>
              <a:rPr kumimoji="1" lang="en-US" altLang="zh-CN"/>
              <a:t>2020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E6DD561-3D03-0D4A-B3E3-C774DBB4F1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>
              <a:lnSpc>
                <a:spcPct val="150000"/>
              </a:lnSpc>
            </a:pPr>
            <a:r>
              <a:rPr kumimoji="1" lang="zh-CN" altLang="en-US"/>
              <a:t> 任务二：知识驱动的多轮对话竞赛</a:t>
            </a:r>
            <a:endParaRPr kumimoji="1" lang="en-US" altLang="zh-CN"/>
          </a:p>
          <a:p>
            <a:pPr lvl="1">
              <a:lnSpc>
                <a:spcPct val="150000"/>
              </a:lnSpc>
              <a:buFont typeface="Wingdings" pitchFamily="2" charset="2"/>
              <a:buChar char="n"/>
            </a:pPr>
            <a:r>
              <a:rPr kumimoji="1" lang="zh-CN" altLang="en-US"/>
              <a:t> 任务背景</a:t>
            </a:r>
            <a:endParaRPr kumimoji="1" lang="en-US" altLang="zh-CN"/>
          </a:p>
          <a:p>
            <a:pPr lvl="2">
              <a:lnSpc>
                <a:spcPct val="150000"/>
              </a:lnSpc>
            </a:pPr>
            <a:r>
              <a:rPr kumimoji="1" lang="zh-CN" altLang="en-US"/>
              <a:t> 知识驱动的对话生成缺少数据支持</a:t>
            </a:r>
            <a:endParaRPr kumimoji="1" lang="en-US" altLang="zh-CN"/>
          </a:p>
          <a:p>
            <a:pPr lvl="2">
              <a:lnSpc>
                <a:spcPct val="150000"/>
              </a:lnSpc>
            </a:pPr>
            <a:r>
              <a:rPr kumimoji="1" lang="zh-CN" altLang="en-US"/>
              <a:t> 对于知识的建模，极大地提升人机对话系统的逻辑性、信息量和可解释行，带来更好的用户体验</a:t>
            </a:r>
            <a:endParaRPr kumimoji="1" lang="en-US" altLang="zh-CN"/>
          </a:p>
          <a:p>
            <a:pPr lvl="2">
              <a:lnSpc>
                <a:spcPct val="150000"/>
              </a:lnSpc>
            </a:pPr>
            <a:endParaRPr kumimoji="1" lang="en-US" altLang="zh-CN"/>
          </a:p>
          <a:p>
            <a:pPr lvl="1">
              <a:lnSpc>
                <a:spcPct val="150000"/>
              </a:lnSpc>
              <a:buFont typeface="Wingdings" pitchFamily="2" charset="2"/>
              <a:buChar char="n"/>
            </a:pPr>
            <a:r>
              <a:rPr kumimoji="1" lang="zh-CN" altLang="en-US"/>
              <a:t> 任务描述</a:t>
            </a:r>
            <a:endParaRPr kumimoji="1" lang="en-US" altLang="zh-CN"/>
          </a:p>
          <a:p>
            <a:pPr lvl="2">
              <a:lnSpc>
                <a:spcPct val="150000"/>
              </a:lnSpc>
            </a:pPr>
            <a:r>
              <a:rPr kumimoji="1" lang="zh-CN" altLang="en-US"/>
              <a:t> 已知对话上下文和所有知识图谱信息，要求生成符合知识图谱信息和上下文逻辑的对话回复</a:t>
            </a:r>
            <a:endParaRPr kumimoji="1" lang="en-US" altLang="zh-CN"/>
          </a:p>
          <a:p>
            <a:pPr lvl="2">
              <a:lnSpc>
                <a:spcPct val="150000"/>
              </a:lnSpc>
            </a:pPr>
            <a:r>
              <a:rPr kumimoji="1" lang="zh-CN" altLang="en-US"/>
              <a:t> 知识图谱由一系列三元组描述（如</a:t>
            </a:r>
            <a:r>
              <a:rPr kumimoji="1" lang="en-US" altLang="zh-CN"/>
              <a:t>&lt;</a:t>
            </a:r>
            <a:r>
              <a:rPr kumimoji="1" lang="zh-CN" altLang="en-US"/>
              <a:t>头实体，关系，尾实体</a:t>
            </a:r>
            <a:r>
              <a:rPr kumimoji="1" lang="en-US" altLang="zh-CN"/>
              <a:t>&gt;</a:t>
            </a:r>
            <a:r>
              <a:rPr kumimoji="1" lang="zh-CN" altLang="en-US"/>
              <a:t>）</a:t>
            </a:r>
            <a:endParaRPr kumimoji="1" lang="en-US" altLang="zh-CN"/>
          </a:p>
          <a:p>
            <a:pPr lvl="2">
              <a:lnSpc>
                <a:spcPct val="150000"/>
              </a:lnSpc>
            </a:pPr>
            <a:r>
              <a:rPr kumimoji="1" lang="zh-CN" altLang="en-US"/>
              <a:t> 所生成对话回复需要足够流畅、与对话上下文语义相关并且符合相关的知识图谱信息</a:t>
            </a:r>
          </a:p>
        </p:txBody>
      </p:sp>
    </p:spTree>
    <p:extLst>
      <p:ext uri="{BB962C8B-B14F-4D97-AF65-F5344CB8AC3E}">
        <p14:creationId xmlns:p14="http://schemas.microsoft.com/office/powerpoint/2010/main" val="5958505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DD8BB9-05C3-244A-9FE7-C45F7A578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SMP-ECDT</a:t>
            </a:r>
            <a:r>
              <a:rPr kumimoji="1" lang="zh-CN" altLang="en-US"/>
              <a:t> </a:t>
            </a:r>
            <a:r>
              <a:rPr kumimoji="1" lang="en-US" altLang="zh-CN"/>
              <a:t>2020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E6DD561-3D03-0D4A-B3E3-C774DBB4F1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6959"/>
            <a:ext cx="5050536" cy="4650004"/>
          </a:xfrm>
        </p:spPr>
        <p:txBody>
          <a:bodyPr>
            <a:normAutofit fontScale="85000" lnSpcReduction="10000"/>
          </a:bodyPr>
          <a:lstStyle/>
          <a:p>
            <a:r>
              <a:rPr kumimoji="1" lang="zh-CN" altLang="en-US"/>
              <a:t> 任务二：知识驱动的多轮对话竞赛</a:t>
            </a:r>
            <a:endParaRPr kumimoji="1" lang="en-US" altLang="zh-CN"/>
          </a:p>
          <a:p>
            <a:pPr lvl="1">
              <a:buFont typeface="Wingdings" pitchFamily="2" charset="2"/>
              <a:buChar char="n"/>
            </a:pPr>
            <a:r>
              <a:rPr kumimoji="1" lang="zh-CN" altLang="en-US"/>
              <a:t> 评测数据</a:t>
            </a:r>
            <a:endParaRPr kumimoji="1" lang="en-US" altLang="zh-CN"/>
          </a:p>
          <a:p>
            <a:pPr lvl="2"/>
            <a:r>
              <a:rPr kumimoji="1" lang="zh-CN" altLang="en-US"/>
              <a:t> </a:t>
            </a:r>
            <a:r>
              <a:rPr kumimoji="1" lang="en-US" altLang="zh-CN"/>
              <a:t>Utterance</a:t>
            </a:r>
            <a:r>
              <a:rPr kumimoji="1" lang="zh-CN" altLang="en-US"/>
              <a:t>为对话文本</a:t>
            </a:r>
            <a:endParaRPr kumimoji="1" lang="en-US" altLang="zh-CN"/>
          </a:p>
          <a:p>
            <a:pPr lvl="2"/>
            <a:r>
              <a:rPr kumimoji="1" lang="zh-CN" altLang="en-US"/>
              <a:t> </a:t>
            </a:r>
            <a:r>
              <a:rPr kumimoji="1" lang="en-US" altLang="zh-CN"/>
              <a:t>Knowledge</a:t>
            </a:r>
            <a:r>
              <a:rPr kumimoji="1" lang="zh-CN" altLang="en-US"/>
              <a:t>为当前轮次对话应用的知识三元组标注</a:t>
            </a:r>
            <a:endParaRPr kumimoji="1" lang="en-US" altLang="zh-CN"/>
          </a:p>
          <a:p>
            <a:pPr lvl="2"/>
            <a:r>
              <a:rPr kumimoji="1" lang="en-US" altLang="zh-CN"/>
              <a:t> </a:t>
            </a:r>
            <a:r>
              <a:rPr kumimoji="1" lang="zh-CN" altLang="en-US"/>
              <a:t>知识图谱信息由相同的知识三元组构成</a:t>
            </a:r>
            <a:endParaRPr kumimoji="1" lang="en-US" altLang="zh-CN"/>
          </a:p>
          <a:p>
            <a:pPr marL="685765" lvl="2" indent="0">
              <a:buNone/>
            </a:pPr>
            <a:endParaRPr kumimoji="1" lang="en-US" altLang="zh-CN"/>
          </a:p>
          <a:p>
            <a:pPr lvl="1">
              <a:buFont typeface="Wingdings" pitchFamily="2" charset="2"/>
              <a:buChar char="n"/>
            </a:pPr>
            <a:r>
              <a:rPr kumimoji="1" lang="zh-CN" altLang="en-US"/>
              <a:t> 评价指标</a:t>
            </a:r>
            <a:endParaRPr kumimoji="1" lang="en-US" altLang="zh-CN"/>
          </a:p>
          <a:p>
            <a:pPr lvl="2"/>
            <a:r>
              <a:rPr kumimoji="1" lang="zh-CN" altLang="en-US"/>
              <a:t> 自动评价：</a:t>
            </a:r>
            <a:r>
              <a:rPr kumimoji="1" lang="en-US" altLang="zh-CN"/>
              <a:t>BLEU-4</a:t>
            </a:r>
            <a:r>
              <a:rPr kumimoji="1" lang="zh-CN" altLang="en-US"/>
              <a:t>、</a:t>
            </a:r>
            <a:r>
              <a:rPr kumimoji="1" lang="en-US" altLang="zh-CN"/>
              <a:t>Distinct-2</a:t>
            </a:r>
          </a:p>
          <a:p>
            <a:pPr lvl="2"/>
            <a:r>
              <a:rPr kumimoji="1" lang="zh-CN" altLang="en-US"/>
              <a:t> 人工评价：</a:t>
            </a:r>
            <a:r>
              <a:rPr kumimoji="1" lang="en-US" altLang="zh-CN"/>
              <a:t>Informativeness</a:t>
            </a:r>
            <a:r>
              <a:rPr kumimoji="1" lang="zh-CN" altLang="en-US"/>
              <a:t>、</a:t>
            </a:r>
            <a:r>
              <a:rPr kumimoji="1" lang="en-US" altLang="zh-CN"/>
              <a:t>Appropriateness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6DDB25F-2819-F244-B27B-7E3E9602CC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9007" y="2460303"/>
            <a:ext cx="6168207" cy="2870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9338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DD8BB9-05C3-244A-9FE7-C45F7A578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SMP-ECDT</a:t>
            </a:r>
            <a:r>
              <a:rPr kumimoji="1" lang="zh-CN" altLang="en-US"/>
              <a:t> </a:t>
            </a:r>
            <a:r>
              <a:rPr kumimoji="1" lang="en-US" altLang="zh-CN"/>
              <a:t>2020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E6DD561-3D03-0D4A-B3E3-C774DBB4F1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/>
              <a:t> 任务二：知识驱动的多轮对话竞赛</a:t>
            </a:r>
            <a:endParaRPr kumimoji="1" lang="en-US" altLang="zh-CN"/>
          </a:p>
          <a:p>
            <a:pPr lvl="1">
              <a:buFont typeface="Wingdings" pitchFamily="2" charset="2"/>
              <a:buChar char="n"/>
            </a:pPr>
            <a:r>
              <a:rPr kumimoji="1" lang="zh-CN" altLang="en-US"/>
              <a:t> </a:t>
            </a:r>
            <a:r>
              <a:rPr kumimoji="1" lang="en-US" altLang="zh-CN"/>
              <a:t>baseline</a:t>
            </a:r>
          </a:p>
          <a:p>
            <a:pPr lvl="2"/>
            <a:r>
              <a:rPr kumimoji="1" lang="zh-CN" altLang="en-US"/>
              <a:t> </a:t>
            </a:r>
            <a:r>
              <a:rPr kumimoji="1" lang="en-US" altLang="zh-CN"/>
              <a:t>Generation-based</a:t>
            </a:r>
            <a:r>
              <a:rPr kumimoji="1" lang="zh-CN" altLang="en-US"/>
              <a:t> </a:t>
            </a:r>
            <a:r>
              <a:rPr kumimoji="1" lang="en-US" altLang="zh-CN"/>
              <a:t>Models</a:t>
            </a:r>
          </a:p>
          <a:p>
            <a:pPr lvl="3">
              <a:buFont typeface="Wingdings" pitchFamily="2" charset="2"/>
              <a:buChar char="n"/>
            </a:pPr>
            <a:r>
              <a:rPr kumimoji="1" lang="zh-CN" altLang="en-US"/>
              <a:t> </a:t>
            </a:r>
            <a:r>
              <a:rPr kumimoji="1" lang="en-US" altLang="zh-CN"/>
              <a:t>Language</a:t>
            </a:r>
            <a:r>
              <a:rPr kumimoji="1" lang="zh-CN" altLang="en-US"/>
              <a:t> </a:t>
            </a:r>
            <a:r>
              <a:rPr kumimoji="1" lang="en-US" altLang="zh-CN"/>
              <a:t>Model</a:t>
            </a:r>
            <a:r>
              <a:rPr kumimoji="1" lang="zh-CN" altLang="en-US"/>
              <a:t>、</a:t>
            </a:r>
            <a:r>
              <a:rPr kumimoji="1" lang="en-US" altLang="zh-CN"/>
              <a:t>Seq2Sea</a:t>
            </a:r>
            <a:r>
              <a:rPr kumimoji="1" lang="zh-CN" altLang="en-US"/>
              <a:t>、</a:t>
            </a:r>
            <a:r>
              <a:rPr kumimoji="1" lang="en-US" altLang="zh-CN"/>
              <a:t>HRED</a:t>
            </a:r>
          </a:p>
          <a:p>
            <a:pPr marL="685765" lvl="2" indent="0">
              <a:buNone/>
            </a:pPr>
            <a:endParaRPr kumimoji="1" lang="en-US" altLang="zh-CN"/>
          </a:p>
          <a:p>
            <a:pPr lvl="2"/>
            <a:r>
              <a:rPr kumimoji="1" lang="zh-CN" altLang="en-US"/>
              <a:t> </a:t>
            </a:r>
            <a:r>
              <a:rPr kumimoji="1" lang="en-US" altLang="zh-CN"/>
              <a:t>Retrieval-based</a:t>
            </a:r>
            <a:r>
              <a:rPr kumimoji="1" lang="zh-CN" altLang="en-US"/>
              <a:t> </a:t>
            </a:r>
            <a:r>
              <a:rPr kumimoji="1" lang="en-US" altLang="zh-CN"/>
              <a:t>Model</a:t>
            </a:r>
          </a:p>
          <a:p>
            <a:pPr lvl="3">
              <a:buFont typeface="Wingdings" pitchFamily="2" charset="2"/>
              <a:buChar char="n"/>
            </a:pPr>
            <a:r>
              <a:rPr kumimoji="1" lang="zh-CN" altLang="en-US"/>
              <a:t> </a:t>
            </a:r>
            <a:r>
              <a:rPr kumimoji="1" lang="en-US" altLang="zh-CN"/>
              <a:t>BERT</a:t>
            </a:r>
          </a:p>
          <a:p>
            <a:pPr marL="685765" lvl="2" indent="0">
              <a:buNone/>
            </a:pPr>
            <a:endParaRPr kumimoji="1" lang="en-US" altLang="zh-CN"/>
          </a:p>
          <a:p>
            <a:pPr lvl="2"/>
            <a:r>
              <a:rPr kumimoji="1" lang="zh-CN" altLang="en-US"/>
              <a:t> </a:t>
            </a:r>
            <a:r>
              <a:rPr kumimoji="1" lang="en-US" altLang="zh-CN"/>
              <a:t>Knowledge-aware</a:t>
            </a:r>
            <a:r>
              <a:rPr kumimoji="1" lang="zh-CN" altLang="en-US"/>
              <a:t> </a:t>
            </a:r>
            <a:r>
              <a:rPr kumimoji="1" lang="en-US" altLang="zh-CN"/>
              <a:t>Models</a:t>
            </a:r>
          </a:p>
          <a:p>
            <a:pPr lvl="3">
              <a:buFont typeface="Wingdings" pitchFamily="2" charset="2"/>
              <a:buChar char="n"/>
            </a:pPr>
            <a:r>
              <a:rPr kumimoji="1" lang="zh-CN" altLang="en-US"/>
              <a:t> </a:t>
            </a:r>
            <a:r>
              <a:rPr kumimoji="1" lang="en-US" altLang="zh-CN"/>
              <a:t>Key-Value</a:t>
            </a:r>
            <a:r>
              <a:rPr kumimoji="1" lang="zh-CN" altLang="en-US"/>
              <a:t> </a:t>
            </a:r>
            <a:r>
              <a:rPr kumimoji="1" lang="en-US" altLang="zh-CN"/>
              <a:t>Memory</a:t>
            </a:r>
            <a:r>
              <a:rPr kumimoji="1" lang="zh-CN" altLang="en-US"/>
              <a:t> </a:t>
            </a:r>
            <a:r>
              <a:rPr kumimoji="1" lang="en-US" altLang="zh-CN"/>
              <a:t>Module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A652062-B419-A64E-A7D6-E09F2E11CE8D}"/>
              </a:ext>
            </a:extLst>
          </p:cNvPr>
          <p:cNvSpPr txBox="1"/>
          <p:nvPr/>
        </p:nvSpPr>
        <p:spPr>
          <a:xfrm>
            <a:off x="2565399" y="6137382"/>
            <a:ext cx="77131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1600"/>
              <a:t>Zhou H, Zheng C, Huang K, et al. KdConv: A Chinese Multi-domain Dialogue Dataset Towards Multi-turn Knowledge-driven Conversation.</a:t>
            </a:r>
            <a:r>
              <a:rPr lang="zh-CN" altLang="en-US" sz="1600"/>
              <a:t> </a:t>
            </a:r>
            <a:r>
              <a:rPr lang="en-US" altLang="zh-CN" sz="1600"/>
              <a:t>ACL</a:t>
            </a:r>
            <a:r>
              <a:rPr lang="en" altLang="zh-CN" sz="1600"/>
              <a:t> 2020.</a:t>
            </a:r>
            <a:endParaRPr kumimoji="1" lang="zh-CN" altLang="en-US" sz="160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DD10A97-D4CB-544B-A0B6-DEB81A4973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2150" y="1915211"/>
            <a:ext cx="3492500" cy="387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1365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DD8BB9-05C3-244A-9FE7-C45F7A578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SMP-MCC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E6DD561-3D03-0D4A-B3E3-C774DBB4F1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kumimoji="1" lang="zh-CN" altLang="en-US"/>
              <a:t> 主要内容</a:t>
            </a:r>
            <a:endParaRPr kumimoji="1" lang="en-US" altLang="zh-CN"/>
          </a:p>
          <a:p>
            <a:pPr lvl="1">
              <a:buFont typeface="Wingdings" pitchFamily="2" charset="2"/>
              <a:buChar char="n"/>
            </a:pPr>
            <a:r>
              <a:rPr kumimoji="1" lang="zh-CN" altLang="en-US"/>
              <a:t> 任务背景</a:t>
            </a:r>
            <a:endParaRPr kumimoji="1" lang="en-US" altLang="zh-CN"/>
          </a:p>
          <a:p>
            <a:pPr lvl="1"/>
            <a:endParaRPr kumimoji="1" lang="en-US" altLang="zh-CN"/>
          </a:p>
          <a:p>
            <a:pPr lvl="1">
              <a:buFont typeface="Wingdings" pitchFamily="2" charset="2"/>
              <a:buChar char="n"/>
            </a:pPr>
            <a:r>
              <a:rPr kumimoji="1" lang="zh-CN" altLang="en-US"/>
              <a:t> 任务描述</a:t>
            </a:r>
            <a:endParaRPr kumimoji="1" lang="en-US" altLang="zh-CN"/>
          </a:p>
          <a:p>
            <a:pPr lvl="1"/>
            <a:endParaRPr kumimoji="1" lang="en-US" altLang="zh-CN"/>
          </a:p>
          <a:p>
            <a:pPr lvl="1">
              <a:buFont typeface="Wingdings" pitchFamily="2" charset="2"/>
              <a:buChar char="n"/>
            </a:pPr>
            <a:r>
              <a:rPr kumimoji="1" lang="zh-CN" altLang="en-US"/>
              <a:t> 任务说明</a:t>
            </a:r>
            <a:endParaRPr kumimoji="1" lang="en-US" altLang="zh-CN"/>
          </a:p>
          <a:p>
            <a:pPr lvl="1"/>
            <a:endParaRPr kumimoji="1" lang="en-US" altLang="zh-CN"/>
          </a:p>
          <a:p>
            <a:pPr lvl="1">
              <a:buFont typeface="Wingdings" pitchFamily="2" charset="2"/>
              <a:buChar char="n"/>
            </a:pPr>
            <a:r>
              <a:rPr kumimoji="1" lang="zh-CN" altLang="en-US"/>
              <a:t> </a:t>
            </a:r>
            <a:r>
              <a:rPr kumimoji="1" lang="en-US" altLang="zh-CN"/>
              <a:t>SMP-MCC</a:t>
            </a:r>
            <a:r>
              <a:rPr kumimoji="1" lang="zh-CN" altLang="en-US"/>
              <a:t> </a:t>
            </a:r>
            <a:r>
              <a:rPr kumimoji="1" lang="en-US" altLang="zh-CN"/>
              <a:t>2020</a:t>
            </a:r>
          </a:p>
          <a:p>
            <a:pPr lvl="1"/>
            <a:endParaRPr kumimoji="1" lang="en-US" altLang="zh-CN"/>
          </a:p>
          <a:p>
            <a:pPr lvl="1">
              <a:buFont typeface="Wingdings" pitchFamily="2" charset="2"/>
              <a:buChar char="n"/>
            </a:pPr>
            <a:r>
              <a:rPr kumimoji="1" lang="zh-CN" altLang="en-US"/>
              <a:t> 相关研究</a:t>
            </a:r>
            <a:endParaRPr kumimoji="1" lang="en-US" altLang="zh-CN"/>
          </a:p>
        </p:txBody>
      </p:sp>
    </p:spTree>
    <p:extLst>
      <p:ext uri="{BB962C8B-B14F-4D97-AF65-F5344CB8AC3E}">
        <p14:creationId xmlns:p14="http://schemas.microsoft.com/office/powerpoint/2010/main" val="28139933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E3F31B-1707-9144-949D-AB2DAB516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SMP-MCC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588C161-8A88-CE40-B387-92669D126E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/>
              <a:t> </a:t>
            </a:r>
            <a:r>
              <a:rPr kumimoji="1" lang="en-US" altLang="zh-CN"/>
              <a:t>SMP</a:t>
            </a:r>
            <a:r>
              <a:rPr kumimoji="1" lang="zh-CN" altLang="en-US"/>
              <a:t>机器人群聊比赛（</a:t>
            </a:r>
            <a:r>
              <a:rPr kumimoji="1" lang="en-US" altLang="zh-CN"/>
              <a:t>The</a:t>
            </a:r>
            <a:r>
              <a:rPr kumimoji="1" lang="zh-CN" altLang="en-US"/>
              <a:t> </a:t>
            </a:r>
            <a:r>
              <a:rPr kumimoji="1" lang="en-US" altLang="zh-CN"/>
              <a:t>Multi-bot</a:t>
            </a:r>
            <a:r>
              <a:rPr kumimoji="1" lang="zh-CN" altLang="en-US"/>
              <a:t> </a:t>
            </a:r>
            <a:r>
              <a:rPr kumimoji="1" lang="en-US" altLang="zh-CN"/>
              <a:t>Conversation</a:t>
            </a:r>
            <a:r>
              <a:rPr kumimoji="1" lang="zh-CN" altLang="en-US"/>
              <a:t> </a:t>
            </a:r>
            <a:r>
              <a:rPr kumimoji="1" lang="en-US" altLang="zh-CN"/>
              <a:t>Challenge</a:t>
            </a:r>
            <a:r>
              <a:rPr kumimoji="1" lang="zh-CN" altLang="en-US"/>
              <a:t>，</a:t>
            </a:r>
            <a:r>
              <a:rPr kumimoji="1" lang="en-US" altLang="zh-CN"/>
              <a:t>SMP-MCC</a:t>
            </a:r>
            <a:r>
              <a:rPr kumimoji="1" lang="zh-CN" altLang="en-US"/>
              <a:t>）</a:t>
            </a:r>
            <a:endParaRPr kumimoji="1" lang="en-US" altLang="zh-CN"/>
          </a:p>
          <a:p>
            <a:endParaRPr kumimoji="1" lang="en-US" altLang="zh-CN"/>
          </a:p>
          <a:p>
            <a:r>
              <a:rPr kumimoji="1" lang="zh-CN" altLang="en-US"/>
              <a:t> </a:t>
            </a:r>
            <a:r>
              <a:rPr kumimoji="1" lang="en-US" altLang="zh-CN"/>
              <a:t>2019</a:t>
            </a:r>
            <a:r>
              <a:rPr kumimoji="1" lang="zh-CN" altLang="en-US"/>
              <a:t>年，哈工大刘挺教授提出机器人群聊评测任务</a:t>
            </a:r>
            <a:endParaRPr kumimoji="1" lang="en-US" altLang="zh-CN"/>
          </a:p>
          <a:p>
            <a:pPr lvl="1">
              <a:buFont typeface="Wingdings" pitchFamily="2" charset="2"/>
              <a:buChar char="n"/>
            </a:pPr>
            <a:r>
              <a:rPr lang="zh-CN" altLang="en-US"/>
              <a:t> 检验多个人机对话系统对对话主题的主导、对话上下文建模以及对话回复的流畅度、多样性等关键技术的效果，并以此促进以上对话系统相关技术的进展</a:t>
            </a:r>
            <a:endParaRPr lang="en-US" altLang="zh-CN"/>
          </a:p>
          <a:p>
            <a:pPr lvl="1">
              <a:buFont typeface="Wingdings" pitchFamily="2" charset="2"/>
              <a:buChar char="n"/>
            </a:pPr>
            <a:r>
              <a:rPr lang="zh-CN" altLang="en-US"/>
              <a:t> 便于人们在相同的聊天场景下评价不同的对话系统的整体性能</a:t>
            </a:r>
            <a:endParaRPr kumimoji="1" lang="en-US" altLang="zh-CN"/>
          </a:p>
        </p:txBody>
      </p:sp>
    </p:spTree>
    <p:extLst>
      <p:ext uri="{BB962C8B-B14F-4D97-AF65-F5344CB8AC3E}">
        <p14:creationId xmlns:p14="http://schemas.microsoft.com/office/powerpoint/2010/main" val="27205528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65798F-A82F-F84B-B228-2CAEE42B1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SMP-MCC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BF94885-A59F-B84E-9A78-16BD95AFD2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6959"/>
            <a:ext cx="5308600" cy="4650004"/>
          </a:xfrm>
        </p:spPr>
        <p:txBody>
          <a:bodyPr/>
          <a:lstStyle/>
          <a:p>
            <a:r>
              <a:rPr kumimoji="1" lang="zh-CN" altLang="en-US"/>
              <a:t> 任务描述</a:t>
            </a:r>
            <a:endParaRPr kumimoji="1" lang="en-US" altLang="zh-CN"/>
          </a:p>
          <a:p>
            <a:pPr lvl="1">
              <a:buFont typeface="Wingdings" pitchFamily="2" charset="2"/>
              <a:buChar char="n"/>
            </a:pPr>
            <a:r>
              <a:rPr kumimoji="1" lang="zh-CN" altLang="en-US"/>
              <a:t> 在机器人群聊场景中，已知群聊主题和历史消息记录</a:t>
            </a:r>
            <a:endParaRPr kumimoji="1" lang="en-US" altLang="zh-CN"/>
          </a:p>
          <a:p>
            <a:pPr lvl="1"/>
            <a:endParaRPr kumimoji="1" lang="en-US" altLang="zh-CN"/>
          </a:p>
          <a:p>
            <a:pPr lvl="1">
              <a:buFont typeface="Wingdings" pitchFamily="2" charset="2"/>
              <a:buChar char="n"/>
            </a:pPr>
            <a:r>
              <a:rPr kumimoji="1" lang="zh-CN" altLang="en-US"/>
              <a:t> 要求生成符合群聊主题和上下文逻辑的回复</a:t>
            </a:r>
            <a:endParaRPr kumimoji="1" lang="en-US" altLang="zh-CN"/>
          </a:p>
          <a:p>
            <a:pPr lvl="1"/>
            <a:endParaRPr kumimoji="1" lang="en-US" altLang="zh-CN"/>
          </a:p>
          <a:p>
            <a:pPr lvl="1">
              <a:buFont typeface="Wingdings" pitchFamily="2" charset="2"/>
              <a:buChar char="n"/>
            </a:pPr>
            <a:r>
              <a:rPr kumimoji="1" lang="zh-CN" altLang="en-US"/>
              <a:t> 所生成的回复需要流畅且与群聊对话主题相关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31F6ADA-0B40-754D-9A0D-2ACF9538F8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126"/>
          <a:stretch/>
        </p:blipFill>
        <p:spPr>
          <a:xfrm>
            <a:off x="6667501" y="1526959"/>
            <a:ext cx="5308600" cy="4880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2460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640F52-3B7C-794C-B848-21C2A14CA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对话评测介绍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7FDCFD0-E3C0-8444-B1E6-CAE84EECD0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/>
              <a:t> 近几年主要对话评测</a:t>
            </a:r>
          </a:p>
        </p:txBody>
      </p:sp>
      <p:graphicFrame>
        <p:nvGraphicFramePr>
          <p:cNvPr id="9" name="内容占位符 3">
            <a:extLst>
              <a:ext uri="{FF2B5EF4-FFF2-40B4-BE49-F238E27FC236}">
                <a16:creationId xmlns:a16="http://schemas.microsoft.com/office/drawing/2014/main" id="{6FD7A715-C179-F449-891E-6A5BB47D1D0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17622823"/>
              </p:ext>
            </p:extLst>
          </p:nvPr>
        </p:nvGraphicFramePr>
        <p:xfrm>
          <a:off x="987373" y="2118937"/>
          <a:ext cx="10217253" cy="4438774"/>
        </p:xfrm>
        <a:graphic>
          <a:graphicData uri="http://schemas.openxmlformats.org/drawingml/2006/table">
            <a:tbl>
              <a:tblPr firstRow="1" firstCol="1" bandRow="1"/>
              <a:tblGrid>
                <a:gridCol w="978776">
                  <a:extLst>
                    <a:ext uri="{9D8B030D-6E8A-4147-A177-3AD203B41FA5}">
                      <a16:colId xmlns:a16="http://schemas.microsoft.com/office/drawing/2014/main" val="2787724352"/>
                    </a:ext>
                  </a:extLst>
                </a:gridCol>
                <a:gridCol w="1687872">
                  <a:extLst>
                    <a:ext uri="{9D8B030D-6E8A-4147-A177-3AD203B41FA5}">
                      <a16:colId xmlns:a16="http://schemas.microsoft.com/office/drawing/2014/main" val="1721832377"/>
                    </a:ext>
                  </a:extLst>
                </a:gridCol>
                <a:gridCol w="1586194">
                  <a:extLst>
                    <a:ext uri="{9D8B030D-6E8A-4147-A177-3AD203B41FA5}">
                      <a16:colId xmlns:a16="http://schemas.microsoft.com/office/drawing/2014/main" val="4160810119"/>
                    </a:ext>
                  </a:extLst>
                </a:gridCol>
                <a:gridCol w="1442040">
                  <a:extLst>
                    <a:ext uri="{9D8B030D-6E8A-4147-A177-3AD203B41FA5}">
                      <a16:colId xmlns:a16="http://schemas.microsoft.com/office/drawing/2014/main" val="2128805951"/>
                    </a:ext>
                  </a:extLst>
                </a:gridCol>
                <a:gridCol w="1828699">
                  <a:extLst>
                    <a:ext uri="{9D8B030D-6E8A-4147-A177-3AD203B41FA5}">
                      <a16:colId xmlns:a16="http://schemas.microsoft.com/office/drawing/2014/main" val="725669243"/>
                    </a:ext>
                  </a:extLst>
                </a:gridCol>
                <a:gridCol w="1471246">
                  <a:extLst>
                    <a:ext uri="{9D8B030D-6E8A-4147-A177-3AD203B41FA5}">
                      <a16:colId xmlns:a16="http://schemas.microsoft.com/office/drawing/2014/main" val="60934988"/>
                    </a:ext>
                  </a:extLst>
                </a:gridCol>
                <a:gridCol w="1222426">
                  <a:extLst>
                    <a:ext uri="{9D8B030D-6E8A-4147-A177-3AD203B41FA5}">
                      <a16:colId xmlns:a16="http://schemas.microsoft.com/office/drawing/2014/main" val="2535016645"/>
                    </a:ext>
                  </a:extLst>
                </a:gridCol>
              </a:tblGrid>
              <a:tr h="76808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</a:pP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/>
                        <a:t>DSTC 1-7</a:t>
                      </a: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/>
                        <a:t>DSTC 9</a:t>
                      </a: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/>
                        <a:t>SMP-ECDT</a:t>
                      </a:r>
                      <a:r>
                        <a:rPr lang="zh-CN" altLang="en-US"/>
                        <a:t> </a:t>
                      </a:r>
                      <a:endParaRPr lang="en-US" altLang="zh-CN"/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/>
                        <a:t>17-19</a:t>
                      </a:r>
                      <a:endParaRPr lang="zh-CN" altLang="en-US"/>
                    </a:p>
                  </a:txBody>
                  <a:tcPr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/>
                        <a:t>SMP-ECDT</a:t>
                      </a:r>
                      <a:r>
                        <a:rPr lang="zh-CN" altLang="en-US"/>
                        <a:t> </a:t>
                      </a:r>
                      <a:r>
                        <a:rPr lang="en-US" altLang="zh-CN"/>
                        <a:t>20</a:t>
                      </a: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/>
                        <a:t>JD DC</a:t>
                      </a:r>
                      <a:endParaRPr lang="zh-CN" altLang="en-US"/>
                    </a:p>
                  </a:txBody>
                  <a:tcPr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/>
                        <a:t>SMP-MCC</a:t>
                      </a:r>
                      <a:endParaRPr lang="zh-CN" altLang="en-US"/>
                    </a:p>
                  </a:txBody>
                  <a:tcPr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278127"/>
                  </a:ext>
                </a:extLst>
              </a:tr>
              <a:tr h="99123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/>
                        <a:t>组织机构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/>
                        <a:t>MSR/Alexa/CMU</a:t>
                      </a: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/>
                        <a:t>Facebook/IBM/Google etc</a:t>
                      </a: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/>
                        <a:t>哈工大</a:t>
                      </a:r>
                      <a:r>
                        <a:rPr lang="en-US" altLang="zh-CN"/>
                        <a:t>/</a:t>
                      </a:r>
                      <a:r>
                        <a:rPr lang="zh-CN" altLang="en-US"/>
                        <a:t>讯飞</a:t>
                      </a:r>
                      <a:r>
                        <a:rPr lang="en-US" altLang="zh-CN"/>
                        <a:t>/</a:t>
                      </a:r>
                      <a:r>
                        <a:rPr lang="zh-CN" altLang="en-US"/>
                        <a:t>清华大学</a:t>
                      </a:r>
                      <a:endParaRPr lang="en-US" altLang="zh-CN"/>
                    </a:p>
                  </a:txBody>
                  <a:tcPr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altLang="zh-CN"/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/>
                        <a:t>京东</a:t>
                      </a:r>
                      <a:r>
                        <a:rPr lang="en-US" altLang="zh-CN"/>
                        <a:t>/</a:t>
                      </a:r>
                      <a:r>
                        <a:rPr lang="zh-CN" altLang="en-US"/>
                        <a:t>智源</a:t>
                      </a:r>
                    </a:p>
                  </a:txBody>
                  <a:tcPr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/>
                        <a:t>哈工大</a:t>
                      </a:r>
                    </a:p>
                  </a:txBody>
                  <a:tcPr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4707460"/>
                  </a:ext>
                </a:extLst>
              </a:tr>
              <a:tr h="88252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/>
                        <a:t>任务简述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/>
                        <a:t>端到端任务型对话回复生成</a:t>
                      </a:r>
                      <a:r>
                        <a:rPr lang="en-US" altLang="zh-CN"/>
                        <a:t>/</a:t>
                      </a:r>
                      <a:r>
                        <a:rPr lang="zh-CN" altLang="en-US"/>
                        <a:t>检索等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/>
                        <a:t>基于知识对话</a:t>
                      </a:r>
                      <a:endParaRPr lang="en-US" altLang="zh-CN"/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/>
                        <a:t>多模态等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/>
                        <a:t>意图分类</a:t>
                      </a:r>
                      <a:endParaRPr lang="en-US" altLang="zh-CN"/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/>
                        <a:t>任务型对话</a:t>
                      </a:r>
                    </a:p>
                  </a:txBody>
                  <a:tcPr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/>
                        <a:t>小样本语言理解</a:t>
                      </a:r>
                      <a:endParaRPr lang="en-US" altLang="zh-CN"/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/>
                        <a:t>知识驱动对话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/>
                        <a:t>客服对话</a:t>
                      </a:r>
                      <a:endParaRPr lang="en-US" altLang="zh-CN"/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/>
                        <a:t>多模态</a:t>
                      </a:r>
                    </a:p>
                  </a:txBody>
                  <a:tcPr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/>
                        <a:t>机器人</a:t>
                      </a:r>
                      <a:endParaRPr lang="en-US" altLang="zh-CN"/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/>
                        <a:t>群聊对话</a:t>
                      </a:r>
                    </a:p>
                  </a:txBody>
                  <a:tcPr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7128289"/>
                  </a:ext>
                </a:extLst>
              </a:tr>
              <a:tr h="88252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/>
                        <a:t>评测方式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/>
                        <a:t>客观</a:t>
                      </a:r>
                      <a:r>
                        <a:rPr lang="en-US" altLang="zh-CN"/>
                        <a:t>+</a:t>
                      </a:r>
                      <a:r>
                        <a:rPr lang="zh-CN" altLang="en-US"/>
                        <a:t>人工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/>
                        <a:t>客观</a:t>
                      </a:r>
                      <a:r>
                        <a:rPr lang="en-US" altLang="zh-CN"/>
                        <a:t>+</a:t>
                      </a:r>
                      <a:r>
                        <a:rPr lang="zh-CN" altLang="en-US"/>
                        <a:t>人工</a:t>
                      </a:r>
                    </a:p>
                  </a:txBody>
                  <a:tcPr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/>
                        <a:t>客观</a:t>
                      </a:r>
                      <a:r>
                        <a:rPr lang="en-US" altLang="zh-CN"/>
                        <a:t>+</a:t>
                      </a:r>
                      <a:r>
                        <a:rPr lang="zh-CN" altLang="en-US"/>
                        <a:t>人工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/>
                        <a:t>客观</a:t>
                      </a:r>
                      <a:r>
                        <a:rPr lang="en-US" altLang="zh-CN"/>
                        <a:t>+</a:t>
                      </a:r>
                      <a:r>
                        <a:rPr lang="zh-CN" altLang="en-US"/>
                        <a:t>人工</a:t>
                      </a:r>
                    </a:p>
                  </a:txBody>
                  <a:tcPr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/>
                        <a:t>人工</a:t>
                      </a:r>
                    </a:p>
                  </a:txBody>
                  <a:tcPr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5074659"/>
                  </a:ext>
                </a:extLst>
              </a:tr>
              <a:tr h="88252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/>
                        <a:t>评测时间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/>
                        <a:t>2012-2017</a:t>
                      </a: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/>
                        <a:t>2020</a:t>
                      </a: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/>
                        <a:t>2017-2019</a:t>
                      </a:r>
                      <a:endParaRPr lang="zh-CN" altLang="en-US"/>
                    </a:p>
                  </a:txBody>
                  <a:tcPr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/>
                        <a:t>2020</a:t>
                      </a: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/>
                        <a:t>2018/2020</a:t>
                      </a:r>
                      <a:endParaRPr lang="zh-CN" altLang="en-US"/>
                    </a:p>
                  </a:txBody>
                  <a:tcPr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/>
                        <a:t>2019/2020</a:t>
                      </a:r>
                      <a:endParaRPr lang="zh-CN" altLang="en-US"/>
                    </a:p>
                  </a:txBody>
                  <a:tcPr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59885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50815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65798F-A82F-F84B-B228-2CAEE42B1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SMP-MCC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BF94885-A59F-B84E-9A78-16BD95AFD2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6959"/>
            <a:ext cx="10515600" cy="4873841"/>
          </a:xfrm>
        </p:spPr>
        <p:txBody>
          <a:bodyPr>
            <a:normAutofit/>
          </a:bodyPr>
          <a:lstStyle/>
          <a:p>
            <a:pPr>
              <a:lnSpc>
                <a:spcPct val="125000"/>
              </a:lnSpc>
            </a:pPr>
            <a:r>
              <a:rPr kumimoji="1" lang="zh-CN" altLang="en-US"/>
              <a:t> 任务说明</a:t>
            </a:r>
            <a:endParaRPr kumimoji="1" lang="en-US" altLang="zh-CN"/>
          </a:p>
          <a:p>
            <a:pPr lvl="1">
              <a:lnSpc>
                <a:spcPct val="125000"/>
              </a:lnSpc>
              <a:buFont typeface="Wingdings" pitchFamily="2" charset="2"/>
              <a:buChar char="n"/>
            </a:pPr>
            <a:r>
              <a:rPr kumimoji="1" lang="zh-CN" altLang="en-US"/>
              <a:t> 群聊主题</a:t>
            </a:r>
            <a:endParaRPr kumimoji="1" lang="en-US" altLang="zh-CN"/>
          </a:p>
          <a:p>
            <a:pPr lvl="2">
              <a:lnSpc>
                <a:spcPct val="125000"/>
              </a:lnSpc>
            </a:pPr>
            <a:r>
              <a:rPr kumimoji="1" lang="zh-CN" altLang="en-US"/>
              <a:t> 电影、数码产品、美食、音乐、体育</a:t>
            </a:r>
            <a:endParaRPr kumimoji="1" lang="en-US" altLang="zh-CN"/>
          </a:p>
          <a:p>
            <a:pPr lvl="1">
              <a:lnSpc>
                <a:spcPct val="125000"/>
              </a:lnSpc>
            </a:pPr>
            <a:endParaRPr kumimoji="1" lang="en-US" altLang="zh-CN"/>
          </a:p>
          <a:p>
            <a:pPr lvl="1">
              <a:lnSpc>
                <a:spcPct val="125000"/>
              </a:lnSpc>
              <a:buFont typeface="Wingdings" pitchFamily="2" charset="2"/>
              <a:buChar char="n"/>
            </a:pPr>
            <a:r>
              <a:rPr kumimoji="1" lang="zh-CN" altLang="en-US"/>
              <a:t> 轮转策略</a:t>
            </a:r>
            <a:endParaRPr kumimoji="1" lang="en-US" altLang="zh-CN"/>
          </a:p>
          <a:p>
            <a:pPr lvl="2">
              <a:lnSpc>
                <a:spcPct val="125000"/>
              </a:lnSpc>
            </a:pPr>
            <a:r>
              <a:rPr kumimoji="1" lang="zh-CN" altLang="en-US"/>
              <a:t> 按一定策略初始化机器人回复顺序</a:t>
            </a:r>
            <a:endParaRPr kumimoji="1" lang="en-US" altLang="zh-CN"/>
          </a:p>
          <a:p>
            <a:pPr lvl="2">
              <a:lnSpc>
                <a:spcPct val="125000"/>
              </a:lnSpc>
            </a:pPr>
            <a:endParaRPr kumimoji="1" lang="en-US" altLang="zh-CN"/>
          </a:p>
          <a:p>
            <a:pPr lvl="1">
              <a:lnSpc>
                <a:spcPct val="125000"/>
              </a:lnSpc>
              <a:buFont typeface="Wingdings" pitchFamily="2" charset="2"/>
              <a:buChar char="n"/>
            </a:pPr>
            <a:r>
              <a:rPr kumimoji="1" lang="zh-CN" altLang="en-US"/>
              <a:t> 消息决策</a:t>
            </a:r>
            <a:endParaRPr kumimoji="1" lang="en-US" altLang="zh-CN"/>
          </a:p>
          <a:p>
            <a:pPr lvl="2">
              <a:lnSpc>
                <a:spcPct val="125000"/>
              </a:lnSpc>
            </a:pPr>
            <a:r>
              <a:rPr kumimoji="1" lang="zh-CN" altLang="en-US"/>
              <a:t>根据群聊主题和历史消息记录进行相关决策</a:t>
            </a:r>
            <a:endParaRPr kumimoji="1" lang="en-US" altLang="zh-CN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8FA154F-ECAA-5F4E-9A7A-3C955AF19B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1962" y="1985991"/>
            <a:ext cx="3238571" cy="288601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1DCB3F7-59C8-984E-81EC-C25B6BCCE8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1962" y="5029665"/>
            <a:ext cx="3238571" cy="1371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6975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65798F-A82F-F84B-B228-2CAEE42B1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SMP-MCC</a:t>
            </a:r>
            <a:r>
              <a:rPr kumimoji="1" lang="zh-CN" altLang="en-US"/>
              <a:t> </a:t>
            </a:r>
            <a:r>
              <a:rPr kumimoji="1" lang="en-US" altLang="zh-CN"/>
              <a:t>2020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BF94885-A59F-B84E-9A78-16BD95AFD2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kumimoji="1" lang="zh-CN" altLang="en-US"/>
              <a:t> 评测形式</a:t>
            </a:r>
            <a:endParaRPr kumimoji="1" lang="en-US" altLang="zh-CN"/>
          </a:p>
          <a:p>
            <a:pPr lvl="1">
              <a:buFont typeface="Wingdings" pitchFamily="2" charset="2"/>
              <a:buChar char="n"/>
            </a:pPr>
            <a:r>
              <a:rPr kumimoji="1" lang="zh-CN" altLang="en-US"/>
              <a:t> 训练数据</a:t>
            </a:r>
            <a:endParaRPr kumimoji="1" lang="en-US" altLang="zh-CN"/>
          </a:p>
          <a:p>
            <a:pPr lvl="2"/>
            <a:r>
              <a:rPr kumimoji="1" lang="zh-CN" altLang="en-US"/>
              <a:t> 提供部分多方主题闲聊数据，可自行收集更多数据</a:t>
            </a:r>
            <a:endParaRPr kumimoji="1" lang="en-US" altLang="zh-CN"/>
          </a:p>
          <a:p>
            <a:pPr lvl="1">
              <a:buFont typeface="Wingdings" pitchFamily="2" charset="2"/>
              <a:buChar char="n"/>
            </a:pPr>
            <a:r>
              <a:rPr kumimoji="1" lang="zh-CN" altLang="en-US"/>
              <a:t> 参考模型</a:t>
            </a:r>
            <a:endParaRPr kumimoji="1" lang="en-US" altLang="zh-CN"/>
          </a:p>
          <a:p>
            <a:pPr lvl="2"/>
            <a:r>
              <a:rPr kumimoji="1" lang="zh-CN" altLang="en-US"/>
              <a:t> 提供</a:t>
            </a:r>
            <a:r>
              <a:rPr kumimoji="1" lang="en-US" altLang="zh-CN"/>
              <a:t>Baseline</a:t>
            </a:r>
            <a:r>
              <a:rPr kumimoji="1" lang="zh-CN" altLang="en-US"/>
              <a:t>工具包，包括检索式和生成式模型</a:t>
            </a:r>
            <a:endParaRPr kumimoji="1" lang="en-US" altLang="zh-CN"/>
          </a:p>
          <a:p>
            <a:pPr lvl="1">
              <a:buFont typeface="Wingdings" pitchFamily="2" charset="2"/>
              <a:buChar char="n"/>
            </a:pPr>
            <a:r>
              <a:rPr kumimoji="1" lang="zh-CN" altLang="en-US"/>
              <a:t> 模型提交</a:t>
            </a:r>
            <a:endParaRPr kumimoji="1" lang="en-US" altLang="zh-CN"/>
          </a:p>
          <a:p>
            <a:pPr lvl="2"/>
            <a:r>
              <a:rPr kumimoji="1" lang="zh-CN" altLang="en-US"/>
              <a:t> 提供参赛机器人</a:t>
            </a:r>
            <a:r>
              <a:rPr kumimoji="1" lang="en-US" altLang="zh-CN"/>
              <a:t>API</a:t>
            </a:r>
            <a:r>
              <a:rPr kumimoji="1" lang="zh-CN" altLang="en-US"/>
              <a:t>接口</a:t>
            </a:r>
            <a:endParaRPr kumimoji="1" lang="en-US" altLang="zh-CN"/>
          </a:p>
          <a:p>
            <a:pPr lvl="1">
              <a:buFont typeface="Wingdings" pitchFamily="2" charset="2"/>
              <a:buChar char="n"/>
            </a:pPr>
            <a:r>
              <a:rPr kumimoji="1" lang="zh-CN" altLang="en-US"/>
              <a:t> 在线评测</a:t>
            </a:r>
            <a:endParaRPr kumimoji="1" lang="en-US" altLang="zh-CN"/>
          </a:p>
          <a:p>
            <a:pPr lvl="2"/>
            <a:r>
              <a:rPr kumimoji="1" lang="zh-CN" altLang="en-US"/>
              <a:t> 提供在线评测平台（</a:t>
            </a:r>
            <a:r>
              <a:rPr kumimoji="1" lang="en-US" altLang="zh-CN"/>
              <a:t>baseline</a:t>
            </a:r>
            <a:r>
              <a:rPr kumimoji="1" lang="zh-CN" altLang="en-US"/>
              <a:t>机器人群组）</a:t>
            </a:r>
            <a:endParaRPr kumimoji="1" lang="en-US" altLang="zh-CN"/>
          </a:p>
          <a:p>
            <a:pPr lvl="1">
              <a:buFont typeface="Wingdings" pitchFamily="2" charset="2"/>
              <a:buChar char="n"/>
            </a:pPr>
            <a:r>
              <a:rPr kumimoji="1" lang="zh-CN" altLang="en-US"/>
              <a:t> 晋级规则</a:t>
            </a:r>
            <a:endParaRPr kumimoji="1" lang="en-US" altLang="zh-CN"/>
          </a:p>
          <a:p>
            <a:pPr lvl="2"/>
            <a:r>
              <a:rPr kumimoji="1" lang="zh-CN" altLang="en-US"/>
              <a:t> 初赛随机分若干组，每组</a:t>
            </a:r>
            <a:r>
              <a:rPr kumimoji="1" lang="en-US" altLang="zh-CN"/>
              <a:t>N</a:t>
            </a:r>
            <a:r>
              <a:rPr kumimoji="1" lang="zh-CN" altLang="en-US"/>
              <a:t>支队伍，取前</a:t>
            </a:r>
            <a:r>
              <a:rPr kumimoji="1" lang="en-US" altLang="zh-CN"/>
              <a:t>K</a:t>
            </a:r>
            <a:r>
              <a:rPr kumimoji="1" lang="zh-CN" altLang="en-US"/>
              <a:t>支队伍晋级决赛</a:t>
            </a:r>
            <a:endParaRPr kumimoji="1" lang="en-US" altLang="zh-CN"/>
          </a:p>
          <a:p>
            <a:pPr lvl="2">
              <a:buFont typeface="Wingdings" pitchFamily="2" charset="2"/>
              <a:buChar char="n"/>
            </a:pPr>
            <a:endParaRPr kumimoji="1" lang="en-US" altLang="zh-CN"/>
          </a:p>
        </p:txBody>
      </p:sp>
    </p:spTree>
    <p:extLst>
      <p:ext uri="{BB962C8B-B14F-4D97-AF65-F5344CB8AC3E}">
        <p14:creationId xmlns:p14="http://schemas.microsoft.com/office/powerpoint/2010/main" val="19611007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65798F-A82F-F84B-B228-2CAEE42B1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SMP-MCC</a:t>
            </a:r>
            <a:r>
              <a:rPr kumimoji="1" lang="zh-CN" altLang="en-US"/>
              <a:t> </a:t>
            </a:r>
            <a:r>
              <a:rPr kumimoji="1" lang="en-US" altLang="zh-CN"/>
              <a:t>2020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BF94885-A59F-B84E-9A78-16BD95AFD2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6959"/>
            <a:ext cx="10693400" cy="4645241"/>
          </a:xfrm>
        </p:spPr>
        <p:txBody>
          <a:bodyPr>
            <a:normAutofit fontScale="92500" lnSpcReduction="20000"/>
          </a:bodyPr>
          <a:lstStyle/>
          <a:p>
            <a:r>
              <a:rPr kumimoji="1" lang="zh-CN" altLang="en-US"/>
              <a:t> 评价指标</a:t>
            </a:r>
            <a:endParaRPr kumimoji="1" lang="en-US" altLang="zh-CN"/>
          </a:p>
          <a:p>
            <a:pPr lvl="1">
              <a:buFont typeface="Wingdings" pitchFamily="2" charset="2"/>
              <a:buChar char="n"/>
            </a:pPr>
            <a:r>
              <a:rPr kumimoji="1" lang="zh-CN" altLang="en-US"/>
              <a:t> 自动评价</a:t>
            </a:r>
            <a:endParaRPr kumimoji="1" lang="en-US" altLang="zh-CN"/>
          </a:p>
          <a:p>
            <a:pPr lvl="2"/>
            <a:r>
              <a:rPr kumimoji="1" lang="zh-CN" altLang="en-US"/>
              <a:t> </a:t>
            </a:r>
            <a:r>
              <a:rPr kumimoji="1" lang="en-US" altLang="zh-CN"/>
              <a:t>Topic</a:t>
            </a:r>
            <a:r>
              <a:rPr kumimoji="1" lang="zh-CN" altLang="en-US"/>
              <a:t>：评估输出回复和群聊主题的相关程度</a:t>
            </a:r>
            <a:endParaRPr kumimoji="1" lang="en-US" altLang="zh-CN"/>
          </a:p>
          <a:p>
            <a:pPr lvl="2"/>
            <a:r>
              <a:rPr kumimoji="1" lang="zh-CN" altLang="en-US"/>
              <a:t> </a:t>
            </a:r>
            <a:r>
              <a:rPr kumimoji="1" lang="en-US" altLang="zh-CN"/>
              <a:t>Perplexity</a:t>
            </a:r>
            <a:r>
              <a:rPr kumimoji="1" lang="zh-CN" altLang="en-US"/>
              <a:t>：评估输出回复的流畅性</a:t>
            </a:r>
            <a:endParaRPr kumimoji="1" lang="en-US" altLang="zh-CN"/>
          </a:p>
          <a:p>
            <a:pPr lvl="2"/>
            <a:r>
              <a:rPr kumimoji="1" lang="zh-CN" altLang="en-US"/>
              <a:t> </a:t>
            </a:r>
            <a:r>
              <a:rPr kumimoji="1" lang="en-US" altLang="zh-CN"/>
              <a:t>Distinct</a:t>
            </a:r>
            <a:r>
              <a:rPr kumimoji="1" lang="zh-CN" altLang="en-US"/>
              <a:t>：评估输出回复的多样性</a:t>
            </a:r>
            <a:endParaRPr kumimoji="1" lang="en-US" altLang="zh-CN"/>
          </a:p>
          <a:p>
            <a:pPr lvl="1"/>
            <a:endParaRPr kumimoji="1" lang="en-US" altLang="zh-CN"/>
          </a:p>
          <a:p>
            <a:pPr lvl="1">
              <a:buFont typeface="Wingdings" pitchFamily="2" charset="2"/>
              <a:buChar char="n"/>
            </a:pPr>
            <a:r>
              <a:rPr kumimoji="1" lang="zh-CN" altLang="en-US"/>
              <a:t> 人工评价</a:t>
            </a:r>
            <a:endParaRPr kumimoji="1" lang="en-US" altLang="zh-CN"/>
          </a:p>
          <a:p>
            <a:pPr lvl="2"/>
            <a:r>
              <a:rPr kumimoji="1" lang="zh-CN" altLang="en-US"/>
              <a:t> </a:t>
            </a:r>
            <a:r>
              <a:rPr kumimoji="1" lang="en-US" altLang="zh-CN"/>
              <a:t>Topic</a:t>
            </a:r>
            <a:r>
              <a:rPr kumimoji="1" lang="zh-CN" altLang="en-US"/>
              <a:t>：生成的回复是否符合当前群聊主题（考虑主题）</a:t>
            </a:r>
            <a:endParaRPr kumimoji="1" lang="en-US" altLang="zh-CN"/>
          </a:p>
          <a:p>
            <a:pPr lvl="2"/>
            <a:r>
              <a:rPr kumimoji="1" lang="zh-CN" altLang="en-US"/>
              <a:t> </a:t>
            </a:r>
            <a:r>
              <a:rPr kumimoji="1" lang="en-US" altLang="zh-CN"/>
              <a:t>Fluency</a:t>
            </a:r>
            <a:r>
              <a:rPr kumimoji="1" lang="zh-CN" altLang="en-US"/>
              <a:t>：生成回复的表达是否流畅，无语法错误（考虑句子）</a:t>
            </a:r>
            <a:endParaRPr kumimoji="1" lang="en-US" altLang="zh-CN"/>
          </a:p>
          <a:p>
            <a:pPr lvl="2"/>
            <a:r>
              <a:rPr kumimoji="1" lang="zh-CN" altLang="en-US"/>
              <a:t> </a:t>
            </a:r>
            <a:r>
              <a:rPr kumimoji="1" lang="en-US" altLang="zh-CN"/>
              <a:t>Appropriateness</a:t>
            </a:r>
            <a:r>
              <a:rPr kumimoji="1" lang="zh-CN" altLang="en-US"/>
              <a:t>：生成的回复是否符合人们的日常交流习惯（考虑上下文语境）</a:t>
            </a:r>
            <a:endParaRPr kumimoji="1" lang="en-US" altLang="zh-CN"/>
          </a:p>
          <a:p>
            <a:pPr lvl="2"/>
            <a:r>
              <a:rPr kumimoji="1" lang="zh-CN" altLang="en-US"/>
              <a:t> 注：每个指标上至少</a:t>
            </a:r>
            <a:r>
              <a:rPr kumimoji="1" lang="en-US" altLang="zh-CN"/>
              <a:t>3</a:t>
            </a:r>
            <a:r>
              <a:rPr kumimoji="1" lang="zh-CN" altLang="en-US"/>
              <a:t>个人评价，每个指标评分取值集合为</a:t>
            </a:r>
            <a:r>
              <a:rPr kumimoji="1" lang="en-US" altLang="zh-CN"/>
              <a:t>{0, 1, 2}</a:t>
            </a:r>
            <a:r>
              <a:rPr kumimoji="1" lang="zh-CN" altLang="en-US"/>
              <a:t>，分别表示差、一般、好</a:t>
            </a:r>
            <a:endParaRPr kumimoji="1" lang="en-US" altLang="zh-CN"/>
          </a:p>
          <a:p>
            <a:pPr lvl="1"/>
            <a:endParaRPr kumimoji="1" lang="en-US" altLang="zh-CN"/>
          </a:p>
        </p:txBody>
      </p:sp>
    </p:spTree>
    <p:extLst>
      <p:ext uri="{BB962C8B-B14F-4D97-AF65-F5344CB8AC3E}">
        <p14:creationId xmlns:p14="http://schemas.microsoft.com/office/powerpoint/2010/main" val="12600170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65798F-A82F-F84B-B228-2CAEE42B1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SMP-MCC</a:t>
            </a:r>
            <a:r>
              <a:rPr kumimoji="1" lang="zh-CN" altLang="en-US"/>
              <a:t> </a:t>
            </a:r>
            <a:r>
              <a:rPr kumimoji="1" lang="en-US" altLang="zh-CN"/>
              <a:t>2020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BF94885-A59F-B84E-9A78-16BD95AFD2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/>
              <a:t> 在线自动评测</a:t>
            </a:r>
            <a:endParaRPr kumimoji="1" lang="en-US" altLang="zh-CN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2179DD9-BE7E-AD49-BF1D-E3B89E5D3C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2084" y="2075193"/>
            <a:ext cx="8727831" cy="4658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1989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65798F-A82F-F84B-B228-2CAEE42B1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SMP-MCC</a:t>
            </a:r>
            <a:r>
              <a:rPr kumimoji="1" lang="zh-CN" altLang="en-US"/>
              <a:t> </a:t>
            </a:r>
            <a:r>
              <a:rPr kumimoji="1" lang="en-US" altLang="zh-CN"/>
              <a:t>2020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BF94885-A59F-B84E-9A78-16BD95AFD2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/>
              <a:t> 重要日期和奖项设置</a:t>
            </a:r>
            <a:endParaRPr kumimoji="1" lang="en-US" altLang="zh-CN"/>
          </a:p>
        </p:txBody>
      </p:sp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46B4C4DF-9668-1442-9984-34582D166A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9107128"/>
              </p:ext>
            </p:extLst>
          </p:nvPr>
        </p:nvGraphicFramePr>
        <p:xfrm>
          <a:off x="8070274" y="3382419"/>
          <a:ext cx="3714177" cy="1932890"/>
        </p:xfrm>
        <a:graphic>
          <a:graphicData uri="http://schemas.openxmlformats.org/drawingml/2006/table">
            <a:tbl>
              <a:tblPr firstRow="1" bandRow="1"/>
              <a:tblGrid>
                <a:gridCol w="1238059">
                  <a:extLst>
                    <a:ext uri="{9D8B030D-6E8A-4147-A177-3AD203B41FA5}">
                      <a16:colId xmlns:a16="http://schemas.microsoft.com/office/drawing/2014/main" val="2281504350"/>
                    </a:ext>
                  </a:extLst>
                </a:gridCol>
                <a:gridCol w="1238059">
                  <a:extLst>
                    <a:ext uri="{9D8B030D-6E8A-4147-A177-3AD203B41FA5}">
                      <a16:colId xmlns:a16="http://schemas.microsoft.com/office/drawing/2014/main" val="1806522103"/>
                    </a:ext>
                  </a:extLst>
                </a:gridCol>
                <a:gridCol w="1238059">
                  <a:extLst>
                    <a:ext uri="{9D8B030D-6E8A-4147-A177-3AD203B41FA5}">
                      <a16:colId xmlns:a16="http://schemas.microsoft.com/office/drawing/2014/main" val="1390090964"/>
                    </a:ext>
                  </a:extLst>
                </a:gridCol>
              </a:tblGrid>
              <a:tr h="38657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zh-CN" altLang="en-US" b="0" i="0"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奖项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zh-CN" altLang="en-US" b="0" i="0"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奖金（元）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zh-CN" altLang="en-US" b="0" i="0"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名额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2448982"/>
                  </a:ext>
                </a:extLst>
              </a:tr>
              <a:tr h="38657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zh-CN" altLang="en-US" b="0" i="0"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一等奖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 b="0" i="0"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40,000</a:t>
                      </a:r>
                      <a:endParaRPr lang="zh-CN" altLang="en-US" b="0" i="0">
                        <a:latin typeface="SimSun" panose="02010600030101010101" pitchFamily="2" charset="-122"/>
                        <a:ea typeface="SimSun" panose="02010600030101010101" pitchFamily="2" charset="-122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 b="0" i="0"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1</a:t>
                      </a:r>
                      <a:endParaRPr lang="zh-CN" altLang="en-US" b="0" i="0">
                        <a:latin typeface="SimSun" panose="02010600030101010101" pitchFamily="2" charset="-122"/>
                        <a:ea typeface="SimSun" panose="02010600030101010101" pitchFamily="2" charset="-122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4296864"/>
                  </a:ext>
                </a:extLst>
              </a:tr>
              <a:tr h="38657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zh-CN" altLang="en-US" b="0" i="0"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二等奖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 b="0" i="0"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15,000</a:t>
                      </a:r>
                      <a:endParaRPr lang="zh-CN" altLang="en-US" b="0" i="0">
                        <a:latin typeface="SimSun" panose="02010600030101010101" pitchFamily="2" charset="-122"/>
                        <a:ea typeface="SimSun" panose="02010600030101010101" pitchFamily="2" charset="-122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 b="0" i="0"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2</a:t>
                      </a:r>
                      <a:endParaRPr lang="zh-CN" altLang="en-US" b="0" i="0">
                        <a:latin typeface="SimSun" panose="02010600030101010101" pitchFamily="2" charset="-122"/>
                        <a:ea typeface="SimSun" panose="02010600030101010101" pitchFamily="2" charset="-122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9631998"/>
                  </a:ext>
                </a:extLst>
              </a:tr>
              <a:tr h="38657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zh-CN" altLang="en-US" b="0" i="0"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三等奖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 b="0" i="0"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10,000</a:t>
                      </a:r>
                      <a:endParaRPr lang="zh-CN" altLang="en-US" b="0" i="0">
                        <a:latin typeface="SimSun" panose="02010600030101010101" pitchFamily="2" charset="-122"/>
                        <a:ea typeface="SimSun" panose="02010600030101010101" pitchFamily="2" charset="-122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 b="0" i="0"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3</a:t>
                      </a:r>
                      <a:endParaRPr lang="zh-CN" altLang="en-US" b="0" i="0">
                        <a:latin typeface="SimSun" panose="02010600030101010101" pitchFamily="2" charset="-122"/>
                        <a:ea typeface="SimSun" panose="02010600030101010101" pitchFamily="2" charset="-122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4248283"/>
                  </a:ext>
                </a:extLst>
              </a:tr>
              <a:tr h="38657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zh-CN" altLang="en-US" b="0" i="0"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共计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 b="0" i="0"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100,000</a:t>
                      </a:r>
                      <a:endParaRPr lang="zh-CN" altLang="en-US" b="0" i="0">
                        <a:latin typeface="SimSun" panose="02010600030101010101" pitchFamily="2" charset="-122"/>
                        <a:ea typeface="SimSun" panose="02010600030101010101" pitchFamily="2" charset="-122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 b="0" i="0"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6</a:t>
                      </a:r>
                      <a:endParaRPr lang="zh-CN" altLang="en-US" b="0" i="0">
                        <a:latin typeface="SimSun" panose="02010600030101010101" pitchFamily="2" charset="-122"/>
                        <a:ea typeface="SimSun" panose="02010600030101010101" pitchFamily="2" charset="-122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8145865"/>
                  </a:ext>
                </a:extLst>
              </a:tr>
            </a:tbl>
          </a:graphicData>
        </a:graphic>
      </p:graphicFrame>
      <p:graphicFrame>
        <p:nvGraphicFramePr>
          <p:cNvPr id="12" name="表格 11">
            <a:extLst>
              <a:ext uri="{FF2B5EF4-FFF2-40B4-BE49-F238E27FC236}">
                <a16:creationId xmlns:a16="http://schemas.microsoft.com/office/drawing/2014/main" id="{F4A7B3E0-1165-2849-B8F5-9334868A11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5750282"/>
              </p:ext>
            </p:extLst>
          </p:nvPr>
        </p:nvGraphicFramePr>
        <p:xfrm>
          <a:off x="565721" y="2159330"/>
          <a:ext cx="7232074" cy="4379068"/>
        </p:xfrm>
        <a:graphic>
          <a:graphicData uri="http://schemas.openxmlformats.org/drawingml/2006/table">
            <a:tbl>
              <a:tblPr firstRow="1" bandRow="1"/>
              <a:tblGrid>
                <a:gridCol w="3616037">
                  <a:extLst>
                    <a:ext uri="{9D8B030D-6E8A-4147-A177-3AD203B41FA5}">
                      <a16:colId xmlns:a16="http://schemas.microsoft.com/office/drawing/2014/main" val="1806522103"/>
                    </a:ext>
                  </a:extLst>
                </a:gridCol>
                <a:gridCol w="3616037">
                  <a:extLst>
                    <a:ext uri="{9D8B030D-6E8A-4147-A177-3AD203B41FA5}">
                      <a16:colId xmlns:a16="http://schemas.microsoft.com/office/drawing/2014/main" val="1390090964"/>
                    </a:ext>
                  </a:extLst>
                </a:gridCol>
              </a:tblGrid>
              <a:tr h="43583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zh-CN" altLang="en-US" b="0" i="0"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时间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zh-CN" altLang="en-US" b="0" i="0"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任务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2448982"/>
                  </a:ext>
                </a:extLst>
              </a:tr>
              <a:tr h="43813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US" altLang="zh-CN" b="0" i="0" strike="sngStrike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2020</a:t>
                      </a:r>
                      <a:r>
                        <a:rPr lang="zh-CN" altLang="en-US" b="0" i="0" strike="sngStrike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年</a:t>
                      </a:r>
                      <a:r>
                        <a:rPr lang="en-US" altLang="zh-CN" b="0" i="0" strike="sngStrike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3</a:t>
                      </a:r>
                      <a:r>
                        <a:rPr lang="zh-CN" altLang="en-US" b="0" i="0" strike="sngStrike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月</a:t>
                      </a:r>
                      <a:r>
                        <a:rPr lang="en-US" altLang="zh-CN" b="0" i="0" strike="sngStrike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20</a:t>
                      </a:r>
                      <a:r>
                        <a:rPr lang="zh-CN" altLang="en-US" b="0" i="0" strike="sngStrike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日</a:t>
                      </a:r>
                    </a:p>
                  </a:txBody>
                  <a:tcPr marL="123825" marR="123825" marT="57150" marB="5715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zh-CN" altLang="en-US" b="0" i="0" strike="sngStrike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发布评测方案，开始报名</a:t>
                      </a:r>
                    </a:p>
                  </a:txBody>
                  <a:tcPr marL="123825" marR="123825" marT="57150" marB="5715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4296864"/>
                  </a:ext>
                </a:extLst>
              </a:tr>
              <a:tr h="43813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US" altLang="zh-CN" b="0" i="0" strike="sngStrike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2020</a:t>
                      </a:r>
                      <a:r>
                        <a:rPr lang="zh-CN" altLang="en-US" b="0" i="0" strike="sngStrike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年</a:t>
                      </a:r>
                      <a:r>
                        <a:rPr lang="en-US" altLang="zh-CN" b="0" i="0" strike="sngStrike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4</a:t>
                      </a:r>
                      <a:r>
                        <a:rPr lang="zh-CN" altLang="en-US" b="0" i="0" strike="sngStrike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月</a:t>
                      </a:r>
                      <a:r>
                        <a:rPr lang="en-US" altLang="zh-CN" b="0" i="0" strike="sngStrike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13</a:t>
                      </a:r>
                      <a:r>
                        <a:rPr lang="zh-CN" altLang="en-US" b="0" i="0" strike="sngStrike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日</a:t>
                      </a:r>
                    </a:p>
                  </a:txBody>
                  <a:tcPr marL="123825" marR="123825" marT="57150" marB="5715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zh-CN" altLang="en-US" b="0" i="0" strike="sngStrike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上线评测网站，开放注册</a:t>
                      </a:r>
                    </a:p>
                  </a:txBody>
                  <a:tcPr marL="123825" marR="123825" marT="57150" marB="5715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9631998"/>
                  </a:ext>
                </a:extLst>
              </a:tr>
              <a:tr h="43813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US" altLang="zh-CN" b="0" i="0" strike="sngStrike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2020</a:t>
                      </a:r>
                      <a:r>
                        <a:rPr lang="zh-CN" altLang="en-US" b="0" i="0" strike="sngStrike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年</a:t>
                      </a:r>
                      <a:r>
                        <a:rPr lang="en-US" altLang="zh-CN" b="0" i="0" strike="sngStrike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4</a:t>
                      </a:r>
                      <a:r>
                        <a:rPr lang="zh-CN" altLang="en-US" b="0" i="0" strike="sngStrike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月</a:t>
                      </a:r>
                      <a:r>
                        <a:rPr lang="en-US" altLang="zh-CN" b="0" i="0" strike="sngStrike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20</a:t>
                      </a:r>
                      <a:r>
                        <a:rPr lang="zh-CN" altLang="en-US" b="0" i="0" strike="sngStrike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日</a:t>
                      </a:r>
                    </a:p>
                  </a:txBody>
                  <a:tcPr marL="123825" marR="123825" marT="57150" marB="5715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zh-CN" altLang="en-US" b="0" i="0" strike="sngStrike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发布数据集、工具包</a:t>
                      </a:r>
                    </a:p>
                  </a:txBody>
                  <a:tcPr marL="123825" marR="123825" marT="57150" marB="5715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4248283"/>
                  </a:ext>
                </a:extLst>
              </a:tr>
              <a:tr h="43813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US" altLang="zh-CN" b="0" i="0" strike="sngStrike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2020</a:t>
                      </a:r>
                      <a:r>
                        <a:rPr lang="zh-CN" altLang="en-US" b="0" i="0" strike="sngStrike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年</a:t>
                      </a:r>
                      <a:r>
                        <a:rPr lang="en-US" altLang="zh-CN" b="0" i="0" strike="sngStrike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5</a:t>
                      </a:r>
                      <a:r>
                        <a:rPr lang="zh-CN" altLang="en-US" b="0" i="0" strike="sngStrike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月</a:t>
                      </a:r>
                      <a:r>
                        <a:rPr lang="en-US" altLang="zh-CN" b="0" i="0" strike="sngStrike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4</a:t>
                      </a:r>
                      <a:r>
                        <a:rPr lang="zh-CN" altLang="en-US" b="0" i="0" strike="sngStrike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日</a:t>
                      </a:r>
                    </a:p>
                  </a:txBody>
                  <a:tcPr marL="123825" marR="123825" marT="57150" marB="5715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zh-CN" altLang="en-US" b="0" i="0" strike="sngStrike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开放在线评测</a:t>
                      </a:r>
                    </a:p>
                  </a:txBody>
                  <a:tcPr marL="123825" marR="123825" marT="57150" marB="5715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8145865"/>
                  </a:ext>
                </a:extLst>
              </a:tr>
              <a:tr h="43813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US" altLang="zh-CN" b="0" i="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2020</a:t>
                      </a:r>
                      <a:r>
                        <a:rPr lang="zh-CN" altLang="en-US" b="0" i="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年</a:t>
                      </a:r>
                      <a:r>
                        <a:rPr lang="en-US" altLang="zh-CN" b="0" i="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5</a:t>
                      </a:r>
                      <a:r>
                        <a:rPr lang="zh-CN" altLang="en-US" b="0" i="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月</a:t>
                      </a:r>
                      <a:r>
                        <a:rPr lang="en-US" altLang="zh-CN" b="0" i="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4</a:t>
                      </a:r>
                      <a:r>
                        <a:rPr lang="zh-CN" altLang="en-US" b="0" i="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日 </a:t>
                      </a:r>
                      <a:r>
                        <a:rPr lang="en-US" altLang="zh-CN" b="0" i="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- 2020</a:t>
                      </a:r>
                      <a:r>
                        <a:rPr lang="zh-CN" altLang="en-US" b="0" i="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年</a:t>
                      </a:r>
                      <a:r>
                        <a:rPr lang="en-US" altLang="zh-CN" b="0" i="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7</a:t>
                      </a:r>
                      <a:r>
                        <a:rPr lang="zh-CN" altLang="en-US" b="0" i="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月</a:t>
                      </a:r>
                      <a:r>
                        <a:rPr lang="en-US" altLang="zh-CN" b="0" i="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24</a:t>
                      </a:r>
                      <a:r>
                        <a:rPr lang="zh-CN" altLang="en-US" b="0" i="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日</a:t>
                      </a:r>
                    </a:p>
                  </a:txBody>
                  <a:tcPr marL="123825" marR="123825" marT="57150" marB="5715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zh-CN" altLang="en-US" b="0" i="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参赛队伍系统开发及调试</a:t>
                      </a:r>
                    </a:p>
                  </a:txBody>
                  <a:tcPr marL="123825" marR="123825" marT="57150" marB="5715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2988003"/>
                  </a:ext>
                </a:extLst>
              </a:tr>
              <a:tr h="43813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US" altLang="zh-CN" b="0" i="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2020</a:t>
                      </a:r>
                      <a:r>
                        <a:rPr lang="zh-CN" altLang="en-US" b="0" i="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年</a:t>
                      </a:r>
                      <a:r>
                        <a:rPr lang="en-US" altLang="zh-CN" b="0" i="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7</a:t>
                      </a:r>
                      <a:r>
                        <a:rPr lang="zh-CN" altLang="en-US" b="0" i="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月</a:t>
                      </a:r>
                      <a:r>
                        <a:rPr lang="en-US" altLang="zh-CN" b="0" i="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25</a:t>
                      </a:r>
                      <a:r>
                        <a:rPr lang="zh-CN" altLang="en-US" b="0" i="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日</a:t>
                      </a:r>
                    </a:p>
                  </a:txBody>
                  <a:tcPr marL="123825" marR="123825" marT="57150" marB="5715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zh-CN" altLang="en-US" b="0" i="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初赛</a:t>
                      </a:r>
                    </a:p>
                  </a:txBody>
                  <a:tcPr marL="123825" marR="123825" marT="57150" marB="5715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8571432"/>
                  </a:ext>
                </a:extLst>
              </a:tr>
              <a:tr h="43813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US" altLang="zh-CN" b="0" i="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2020</a:t>
                      </a:r>
                      <a:r>
                        <a:rPr lang="zh-CN" altLang="en-US" b="0" i="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年</a:t>
                      </a:r>
                      <a:r>
                        <a:rPr lang="en-US" altLang="zh-CN" b="0" i="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8</a:t>
                      </a:r>
                      <a:r>
                        <a:rPr lang="zh-CN" altLang="en-US" b="0" i="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月</a:t>
                      </a:r>
                      <a:r>
                        <a:rPr lang="en-US" altLang="zh-CN" b="0" i="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5</a:t>
                      </a:r>
                      <a:r>
                        <a:rPr lang="zh-CN" altLang="en-US" b="0" i="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日</a:t>
                      </a:r>
                    </a:p>
                  </a:txBody>
                  <a:tcPr marL="123825" marR="123825" marT="57150" marB="5715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zh-CN" altLang="en-US" b="0" i="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决赛</a:t>
                      </a:r>
                    </a:p>
                  </a:txBody>
                  <a:tcPr marL="123825" marR="123825" marT="57150" marB="5715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2000768"/>
                  </a:ext>
                </a:extLst>
              </a:tr>
              <a:tr h="43813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US" altLang="zh-CN" b="0" i="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2020</a:t>
                      </a:r>
                      <a:r>
                        <a:rPr lang="zh-CN" altLang="en-US" b="0" i="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年</a:t>
                      </a:r>
                      <a:r>
                        <a:rPr lang="en-US" altLang="zh-CN" b="0" i="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8</a:t>
                      </a:r>
                      <a:r>
                        <a:rPr lang="zh-CN" altLang="en-US" b="0" i="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月</a:t>
                      </a:r>
                      <a:r>
                        <a:rPr lang="en-US" altLang="zh-CN" b="0" i="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6</a:t>
                      </a:r>
                      <a:r>
                        <a:rPr lang="zh-CN" altLang="en-US" b="0" i="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日 </a:t>
                      </a:r>
                      <a:r>
                        <a:rPr lang="en-US" altLang="zh-CN" b="0" i="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- 2020</a:t>
                      </a:r>
                      <a:r>
                        <a:rPr lang="zh-CN" altLang="en-US" b="0" i="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年</a:t>
                      </a:r>
                      <a:r>
                        <a:rPr lang="en-US" altLang="zh-CN" b="0" i="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8</a:t>
                      </a:r>
                      <a:r>
                        <a:rPr lang="zh-CN" altLang="en-US" b="0" i="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月</a:t>
                      </a:r>
                      <a:r>
                        <a:rPr lang="en-US" altLang="zh-CN" b="0" i="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20</a:t>
                      </a:r>
                      <a:r>
                        <a:rPr lang="zh-CN" altLang="en-US" b="0" i="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日</a:t>
                      </a:r>
                    </a:p>
                  </a:txBody>
                  <a:tcPr marL="123825" marR="123825" marT="57150" marB="5715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zh-CN" altLang="en-US" b="0" i="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人工标注评测</a:t>
                      </a:r>
                    </a:p>
                  </a:txBody>
                  <a:tcPr marL="123825" marR="123825" marT="57150" marB="5715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2260039"/>
                  </a:ext>
                </a:extLst>
              </a:tr>
              <a:tr h="43813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US" altLang="zh-CN" b="0" i="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2020</a:t>
                      </a:r>
                      <a:r>
                        <a:rPr lang="zh-CN" altLang="en-US" b="0" i="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年</a:t>
                      </a:r>
                      <a:r>
                        <a:rPr lang="en-US" altLang="zh-CN" b="0" i="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9</a:t>
                      </a:r>
                      <a:r>
                        <a:rPr lang="zh-CN" altLang="en-US" b="0" i="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月上旬</a:t>
                      </a:r>
                    </a:p>
                  </a:txBody>
                  <a:tcPr marL="123825" marR="123825" marT="57150" marB="5715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zh-CN" altLang="en-US" b="0" i="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参赛队伍技术报告及颁奖</a:t>
                      </a:r>
                    </a:p>
                  </a:txBody>
                  <a:tcPr marL="123825" marR="123825" marT="57150" marB="5715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88898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287313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65798F-A82F-F84B-B228-2CAEE42B1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SMP-MCC</a:t>
            </a:r>
            <a:r>
              <a:rPr kumimoji="1" lang="zh-CN" altLang="en-US"/>
              <a:t> </a:t>
            </a:r>
            <a:r>
              <a:rPr kumimoji="1" lang="en-US" altLang="zh-CN"/>
              <a:t>2020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BF94885-A59F-B84E-9A78-16BD95AFD2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6959"/>
            <a:ext cx="10515600" cy="5121486"/>
          </a:xfrm>
        </p:spPr>
        <p:txBody>
          <a:bodyPr>
            <a:normAutofit fontScale="70000" lnSpcReduction="20000"/>
          </a:bodyPr>
          <a:lstStyle/>
          <a:p>
            <a:r>
              <a:rPr kumimoji="1" lang="zh-CN" altLang="en-US"/>
              <a:t> 组织委员会</a:t>
            </a:r>
            <a:endParaRPr kumimoji="1" lang="en-US" altLang="zh-CN"/>
          </a:p>
          <a:p>
            <a:pPr lvl="1">
              <a:buFont typeface="Wingdings" pitchFamily="2" charset="2"/>
              <a:buChar char="n"/>
            </a:pPr>
            <a:r>
              <a:rPr lang="zh-CN" altLang="en-US"/>
              <a:t> 评测主席：张伟男（哈尔滨工业大学）</a:t>
            </a:r>
          </a:p>
          <a:p>
            <a:pPr lvl="1">
              <a:buFont typeface="Wingdings" pitchFamily="2" charset="2"/>
              <a:buChar char="n"/>
            </a:pPr>
            <a:r>
              <a:rPr lang="zh-CN" altLang="en-US"/>
              <a:t> 副主席：张洪忠（北京师范大学）、黄民烈（清华大学）、车万翔（哈尔滨工业大学）</a:t>
            </a:r>
            <a:endParaRPr lang="en-US" altLang="zh-CN"/>
          </a:p>
          <a:p>
            <a:pPr lvl="1"/>
            <a:endParaRPr lang="en-US" altLang="zh-CN"/>
          </a:p>
          <a:p>
            <a:r>
              <a:rPr lang="en-US" altLang="zh-CN"/>
              <a:t> </a:t>
            </a:r>
            <a:r>
              <a:rPr lang="zh-CN" altLang="en-US"/>
              <a:t>主办方：中国中文信息学会社会媒体处理专委会（</a:t>
            </a:r>
            <a:r>
              <a:rPr lang="en-US" altLang="zh-CN"/>
              <a:t>CIPS-SMP</a:t>
            </a:r>
            <a:r>
              <a:rPr lang="zh-CN" altLang="en-US"/>
              <a:t>）社交机器人工作组</a:t>
            </a:r>
            <a:endParaRPr lang="en-US" altLang="zh-CN"/>
          </a:p>
          <a:p>
            <a:pPr lvl="1"/>
            <a:endParaRPr lang="en-US" altLang="zh-CN"/>
          </a:p>
          <a:p>
            <a:r>
              <a:rPr lang="en-US" altLang="zh-CN"/>
              <a:t> </a:t>
            </a:r>
            <a:r>
              <a:rPr lang="zh-CN" altLang="en-US"/>
              <a:t>承办方：哈尔滨工业大学社会计算与信息检索研究中心（哈工大</a:t>
            </a:r>
            <a:r>
              <a:rPr lang="en-US" altLang="zh-CN"/>
              <a:t>SCIR</a:t>
            </a:r>
            <a:r>
              <a:rPr lang="zh-CN" altLang="en-US"/>
              <a:t>）</a:t>
            </a:r>
          </a:p>
          <a:p>
            <a:pPr marL="0" indent="0">
              <a:buNone/>
            </a:pPr>
            <a:endParaRPr lang="en-US" altLang="zh-CN"/>
          </a:p>
          <a:p>
            <a:r>
              <a:rPr lang="zh-CN" altLang="en-US"/>
              <a:t> 赞助方：华为公司</a:t>
            </a:r>
            <a:endParaRPr lang="en-US" altLang="zh-CN"/>
          </a:p>
          <a:p>
            <a:pPr marL="342882" lvl="1" indent="0">
              <a:buNone/>
            </a:pPr>
            <a:r>
              <a:rPr lang="en-US" altLang="zh-CN"/>
              <a:t> </a:t>
            </a:r>
          </a:p>
          <a:p>
            <a:r>
              <a:rPr lang="zh-CN" altLang="en-US"/>
              <a:t> 合作媒体：封面新闻、人民创投、黑龙江广播电视台</a:t>
            </a:r>
          </a:p>
          <a:p>
            <a:pPr marL="342882" lvl="1" indent="0">
              <a:buNone/>
            </a:pPr>
            <a:endParaRPr lang="en-US" altLang="zh-CN"/>
          </a:p>
          <a:p>
            <a:r>
              <a:rPr lang="en-US" altLang="zh-CN"/>
              <a:t> </a:t>
            </a:r>
            <a:r>
              <a:rPr lang="zh-CN" altLang="en-US"/>
              <a:t>联系方式： </a:t>
            </a:r>
            <a:r>
              <a:rPr lang="en" altLang="zh-CN">
                <a:hlinkClick r:id="rId3"/>
              </a:rPr>
              <a:t>smp_mcc@163.com</a:t>
            </a:r>
            <a:r>
              <a:rPr lang="zh-CN" altLang="en-US"/>
              <a:t> </a:t>
            </a:r>
            <a:endParaRPr lang="en" altLang="zh-CN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051DAD5-DA9D-FD47-9DE4-FD8D4B7DCD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23938" y="3916968"/>
            <a:ext cx="2048608" cy="273147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B17FBA82-1C98-0C49-BDDC-DF8A6795EEC1}"/>
              </a:ext>
            </a:extLst>
          </p:cNvPr>
          <p:cNvSpPr txBox="1"/>
          <p:nvPr/>
        </p:nvSpPr>
        <p:spPr>
          <a:xfrm>
            <a:off x="5431389" y="5940559"/>
            <a:ext cx="43925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sz="2000">
                <a:hlinkClick r:id="rId5"/>
              </a:rPr>
              <a:t>http://mcc.8wss.com/</a:t>
            </a:r>
            <a:endParaRPr lang="en" altLang="zh-CN" sz="2000"/>
          </a:p>
          <a:p>
            <a:r>
              <a:rPr kumimoji="1" lang="zh-CN" altLang="en-US" sz="2000"/>
              <a:t>（备用 </a:t>
            </a:r>
            <a:r>
              <a:rPr kumimoji="1" lang="en" altLang="zh-CN" sz="2000"/>
              <a:t>http://221.207.166.58:8000/ </a:t>
            </a:r>
            <a:r>
              <a:rPr kumimoji="1" lang="zh-CN" altLang="en-US" sz="2000"/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40597065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111C28-F209-D84C-B60F-0A5A96226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SMP-MCC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C0AF40B-DAFD-CF43-8985-0D1108E4F0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/>
              <a:t> 群聊（多方对话，</a:t>
            </a:r>
            <a:r>
              <a:rPr kumimoji="1" lang="en-US" altLang="zh-CN"/>
              <a:t> Multi-Party</a:t>
            </a:r>
            <a:r>
              <a:rPr kumimoji="1" lang="zh-CN" altLang="en-US"/>
              <a:t> </a:t>
            </a:r>
            <a:r>
              <a:rPr kumimoji="1" lang="en-US" altLang="zh-CN"/>
              <a:t>Dialogue</a:t>
            </a:r>
            <a:r>
              <a:rPr kumimoji="1" lang="zh-CN" altLang="en-US"/>
              <a:t>）相关研究</a:t>
            </a:r>
            <a:endParaRPr kumimoji="1" lang="en-US" altLang="zh-CN"/>
          </a:p>
          <a:p>
            <a:pPr lvl="1">
              <a:buFont typeface="Wingdings" pitchFamily="2" charset="2"/>
              <a:buChar char="n"/>
            </a:pPr>
            <a:r>
              <a:rPr kumimoji="1" lang="zh-CN" altLang="en-US"/>
              <a:t> 相关人物一览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DDB58BB-5BE6-C847-8A56-F7AC49B5CB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9350" y="3277851"/>
            <a:ext cx="7353300" cy="26289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64A08B0-4C65-4748-B8A1-33644CE44A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7204" y="2363004"/>
            <a:ext cx="3417592" cy="644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56405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65798F-A82F-F84B-B228-2CAEE42B1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SMP-MCC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BF94885-A59F-B84E-9A78-16BD95AFD2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/>
              <a:t> 群聊（多方对话）相关研究</a:t>
            </a:r>
            <a:endParaRPr kumimoji="1" lang="en-US" altLang="zh-CN"/>
          </a:p>
          <a:p>
            <a:pPr lvl="1">
              <a:buFont typeface="Wingdings" pitchFamily="2" charset="2"/>
              <a:buChar char="n"/>
            </a:pPr>
            <a:r>
              <a:rPr kumimoji="1" lang="zh-CN" altLang="en-US"/>
              <a:t> 说话对象和回复选择，</a:t>
            </a:r>
            <a:r>
              <a:rPr kumimoji="1" lang="en-US" altLang="zh-CN"/>
              <a:t>Static/Dynamic</a:t>
            </a:r>
            <a:r>
              <a:rPr kumimoji="1" lang="zh-CN" altLang="en-US"/>
              <a:t> </a:t>
            </a:r>
            <a:r>
              <a:rPr kumimoji="1" lang="en-US" altLang="zh-CN"/>
              <a:t>RNN</a:t>
            </a:r>
            <a:endParaRPr kumimoji="1"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E662E139-D1E8-4540-98FC-C8D0AF8159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4900" y="2666087"/>
            <a:ext cx="4891100" cy="321877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A19E1244-65DB-DE42-BDBD-F05EDE369E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0950" y="2561312"/>
            <a:ext cx="4524400" cy="321945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2E05A3EF-EF5F-FD4C-A965-8000A3E02798}"/>
              </a:ext>
            </a:extLst>
          </p:cNvPr>
          <p:cNvSpPr txBox="1"/>
          <p:nvPr/>
        </p:nvSpPr>
        <p:spPr>
          <a:xfrm>
            <a:off x="1041400" y="6061403"/>
            <a:ext cx="10401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1400">
                <a:effectLst/>
              </a:rPr>
              <a:t>Ouchi, H., &amp; Tsuboi, Y. (2016). Addressee and Response Selection for Multi-Party Conversation. </a:t>
            </a:r>
            <a:r>
              <a:rPr lang="en" altLang="zh-CN" sz="1400" i="1">
                <a:effectLst/>
              </a:rPr>
              <a:t>Proceedings of the 2016 Conference on Empirical Methods in Natural Language Processing</a:t>
            </a:r>
            <a:r>
              <a:rPr lang="en" altLang="zh-CN" sz="1400">
                <a:effectLst/>
              </a:rPr>
              <a:t>, </a:t>
            </a:r>
            <a:r>
              <a:rPr lang="en" altLang="zh-CN" sz="1400" i="1">
                <a:effectLst/>
              </a:rPr>
              <a:t>Section 3</a:t>
            </a:r>
            <a:r>
              <a:rPr lang="en" altLang="zh-CN" sz="1400">
                <a:effectLst/>
              </a:rPr>
              <a:t>, 2133–2143. https://doi.org/10.18653/v1/d16-1231</a:t>
            </a:r>
          </a:p>
        </p:txBody>
      </p:sp>
    </p:spTree>
    <p:extLst>
      <p:ext uri="{BB962C8B-B14F-4D97-AF65-F5344CB8AC3E}">
        <p14:creationId xmlns:p14="http://schemas.microsoft.com/office/powerpoint/2010/main" val="38546515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65798F-A82F-F84B-B228-2CAEE42B1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SMP-MCC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BF94885-A59F-B84E-9A78-16BD95AFD2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/>
              <a:t> 群聊（多方对话）相关研究</a:t>
            </a:r>
            <a:endParaRPr kumimoji="1" lang="en-US" altLang="zh-CN"/>
          </a:p>
          <a:p>
            <a:pPr lvl="1">
              <a:buFont typeface="Wingdings" pitchFamily="2" charset="2"/>
              <a:buChar char="n"/>
            </a:pPr>
            <a:r>
              <a:rPr kumimoji="1" lang="zh-CN" altLang="en-US"/>
              <a:t> 说话对象和回复选择，</a:t>
            </a:r>
            <a:r>
              <a:rPr kumimoji="1" lang="en-US" altLang="zh-CN"/>
              <a:t>Speaker-Interaction</a:t>
            </a:r>
            <a:r>
              <a:rPr kumimoji="1" lang="zh-CN" altLang="en-US"/>
              <a:t> </a:t>
            </a:r>
            <a:r>
              <a:rPr kumimoji="1" lang="en-US" altLang="zh-CN"/>
              <a:t>RNN</a:t>
            </a:r>
            <a:endParaRPr kumimoji="1"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04C06D6-F6EA-6C4F-BEA5-E6DFD98893D7}"/>
              </a:ext>
            </a:extLst>
          </p:cNvPr>
          <p:cNvSpPr txBox="1"/>
          <p:nvPr/>
        </p:nvSpPr>
        <p:spPr>
          <a:xfrm>
            <a:off x="717550" y="6013622"/>
            <a:ext cx="10756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1400">
                <a:effectLst/>
              </a:rPr>
              <a:t>Zhang, R., Lee, H., Polymenakos, L., &amp; Radev, D. (2018). Addressee and response selection in multi-party conversations with speaker interaction RNNs. </a:t>
            </a:r>
            <a:r>
              <a:rPr lang="en" altLang="zh-CN" sz="1400" i="1">
                <a:effectLst/>
              </a:rPr>
              <a:t>32nd AAAI Conference on Artificial Intelligence, AAAI 2018</a:t>
            </a:r>
            <a:r>
              <a:rPr lang="en" altLang="zh-CN" sz="1400">
                <a:effectLst/>
              </a:rPr>
              <a:t>, </a:t>
            </a:r>
            <a:r>
              <a:rPr lang="en" altLang="zh-CN" sz="1400" i="1">
                <a:effectLst/>
              </a:rPr>
              <a:t>2016</a:t>
            </a:r>
            <a:r>
              <a:rPr lang="en" altLang="zh-CN" sz="1400">
                <a:effectLst/>
              </a:rPr>
              <a:t>, 5690–5697.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B7CD0AC-50FD-A540-8DBC-776B7CAD94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6700" y="2636614"/>
            <a:ext cx="9118600" cy="3017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44890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65798F-A82F-F84B-B228-2CAEE42B1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SMP-MCC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BF94885-A59F-B84E-9A78-16BD95AFD2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/>
              <a:t> 群聊（多方对话）相关研究</a:t>
            </a:r>
            <a:endParaRPr kumimoji="1" lang="en-US" altLang="zh-CN"/>
          </a:p>
          <a:p>
            <a:pPr lvl="1"/>
            <a:r>
              <a:rPr kumimoji="1" lang="zh-CN" altLang="en-US"/>
              <a:t> 回复生成（对话历史分离）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8B79707-4D51-AB40-986F-87499F08EE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7975" y="2959100"/>
            <a:ext cx="6336472" cy="2371941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189D93BE-BC7F-0340-8252-74DBEB668B24}"/>
              </a:ext>
            </a:extLst>
          </p:cNvPr>
          <p:cNvSpPr txBox="1"/>
          <p:nvPr/>
        </p:nvSpPr>
        <p:spPr>
          <a:xfrm>
            <a:off x="368300" y="5875717"/>
            <a:ext cx="11645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1400"/>
              <a:t>Zhang H, Chan Z, Song Y, et al. When Less Is More: Using Less Context Information to Generate Better Utterances in Group Conversations[C]//CCF International Conference on Natural Language Processing and Chinese Computing. Springer, Cham, 2018: 76-84.</a:t>
            </a:r>
            <a:endParaRPr kumimoji="1" lang="zh-CN" altLang="en-US" sz="140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925D6DA-22E4-1646-8ED6-058DF32D4B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166075"/>
            <a:ext cx="4019575" cy="195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9961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640F52-3B7C-794C-B848-21C2A14CA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SMP-ECDT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7FDCFD0-E3C0-8444-B1E6-CAE84EECD0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/>
              <a:t> 主要内容</a:t>
            </a:r>
            <a:endParaRPr kumimoji="1" lang="en-US" altLang="zh-CN"/>
          </a:p>
          <a:p>
            <a:pPr lvl="2">
              <a:buFont typeface="Wingdings" pitchFamily="2" charset="2"/>
              <a:buChar char="n"/>
            </a:pPr>
            <a:r>
              <a:rPr kumimoji="1" lang="zh-CN" altLang="en-US"/>
              <a:t> </a:t>
            </a:r>
            <a:r>
              <a:rPr kumimoji="1" lang="en-US" altLang="zh-CN"/>
              <a:t>SMP-ECDT</a:t>
            </a:r>
            <a:r>
              <a:rPr kumimoji="1" lang="zh-CN" altLang="en-US"/>
              <a:t> 评测简介</a:t>
            </a:r>
            <a:endParaRPr kumimoji="1" lang="en-US" altLang="zh-CN"/>
          </a:p>
          <a:p>
            <a:pPr marL="685765" lvl="2" indent="0">
              <a:buNone/>
            </a:pPr>
            <a:endParaRPr kumimoji="1" lang="en-US" altLang="zh-CN"/>
          </a:p>
          <a:p>
            <a:pPr lvl="2">
              <a:buFont typeface="Wingdings" pitchFamily="2" charset="2"/>
              <a:buChar char="n"/>
            </a:pPr>
            <a:r>
              <a:rPr kumimoji="1" lang="zh-CN" altLang="en-US"/>
              <a:t> </a:t>
            </a:r>
            <a:r>
              <a:rPr kumimoji="1" lang="en-US" altLang="zh-CN"/>
              <a:t>SMP-ECDT</a:t>
            </a:r>
            <a:r>
              <a:rPr kumimoji="1" lang="zh-CN" altLang="en-US"/>
              <a:t> </a:t>
            </a:r>
            <a:r>
              <a:rPr kumimoji="1" lang="en-US" altLang="zh-CN"/>
              <a:t>2017/2018</a:t>
            </a:r>
          </a:p>
          <a:p>
            <a:pPr lvl="2"/>
            <a:endParaRPr kumimoji="1" lang="en-US" altLang="zh-CN"/>
          </a:p>
          <a:p>
            <a:pPr lvl="2">
              <a:buFont typeface="Wingdings" pitchFamily="2" charset="2"/>
              <a:buChar char="n"/>
            </a:pPr>
            <a:r>
              <a:rPr kumimoji="1" lang="zh-CN" altLang="en-US"/>
              <a:t> </a:t>
            </a:r>
            <a:r>
              <a:rPr kumimoji="1" lang="en-US" altLang="zh-CN"/>
              <a:t>SMP-ECDT</a:t>
            </a:r>
            <a:r>
              <a:rPr kumimoji="1" lang="zh-CN" altLang="en-US"/>
              <a:t> </a:t>
            </a:r>
            <a:r>
              <a:rPr kumimoji="1" lang="en-US" altLang="zh-CN"/>
              <a:t>2019</a:t>
            </a:r>
          </a:p>
          <a:p>
            <a:pPr lvl="2"/>
            <a:endParaRPr kumimoji="1" lang="en-US" altLang="zh-CN"/>
          </a:p>
          <a:p>
            <a:pPr lvl="2">
              <a:buFont typeface="Wingdings" pitchFamily="2" charset="2"/>
              <a:buChar char="n"/>
            </a:pPr>
            <a:r>
              <a:rPr kumimoji="1" lang="zh-CN" altLang="en-US"/>
              <a:t> </a:t>
            </a:r>
            <a:r>
              <a:rPr kumimoji="1" lang="en-US" altLang="zh-CN"/>
              <a:t>SMP-ECDT</a:t>
            </a:r>
            <a:r>
              <a:rPr kumimoji="1" lang="zh-CN" altLang="en-US"/>
              <a:t> </a:t>
            </a:r>
            <a:r>
              <a:rPr kumimoji="1" lang="en-US" altLang="zh-CN"/>
              <a:t>2020</a:t>
            </a:r>
          </a:p>
        </p:txBody>
      </p:sp>
    </p:spTree>
    <p:extLst>
      <p:ext uri="{BB962C8B-B14F-4D97-AF65-F5344CB8AC3E}">
        <p14:creationId xmlns:p14="http://schemas.microsoft.com/office/powerpoint/2010/main" val="4689278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65798F-A82F-F84B-B228-2CAEE42B1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SMP-MCC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BF94885-A59F-B84E-9A78-16BD95AFD2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/>
              <a:t> 群聊（多方对话）相关研究</a:t>
            </a:r>
            <a:endParaRPr kumimoji="1" lang="en-US" altLang="zh-CN"/>
          </a:p>
          <a:p>
            <a:pPr lvl="1">
              <a:buFont typeface="Wingdings" pitchFamily="2" charset="2"/>
              <a:buChar char="n"/>
            </a:pPr>
            <a:r>
              <a:rPr kumimoji="1" lang="zh-CN" altLang="en-US"/>
              <a:t> 回复生成，</a:t>
            </a:r>
            <a:r>
              <a:rPr kumimoji="1" lang="en-US" altLang="zh-CN"/>
              <a:t> ﻿ICRED</a:t>
            </a:r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A030012-8FDD-F048-AE04-E6221C3E7A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200" y="2597082"/>
            <a:ext cx="10007600" cy="3579881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F329604-2EB9-E643-86C8-F9E05E0B40B8}"/>
              </a:ext>
            </a:extLst>
          </p:cNvPr>
          <p:cNvSpPr txBox="1"/>
          <p:nvPr/>
        </p:nvSpPr>
        <p:spPr>
          <a:xfrm>
            <a:off x="660400" y="6176963"/>
            <a:ext cx="11125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1400">
                <a:effectLst/>
              </a:rPr>
              <a:t>Liu, C., Liu, K., He, S., Nie, Z., &amp; Zhao, J. (2019). Incorporating Interlocutor-Aware Context into Response Generation on Multi-Party Chatbots. </a:t>
            </a:r>
            <a:r>
              <a:rPr lang="en" altLang="zh-CN" sz="1400" i="1">
                <a:effectLst/>
              </a:rPr>
              <a:t>Proceedings of the 23rd Conference on Computational Natural Language Learning (CoNLL)</a:t>
            </a:r>
            <a:r>
              <a:rPr lang="en" altLang="zh-CN" sz="1400">
                <a:effectLst/>
              </a:rPr>
              <a:t>, 718–727. http://arxiv.org/abs/1910.13106</a:t>
            </a:r>
          </a:p>
        </p:txBody>
      </p:sp>
    </p:spTree>
    <p:extLst>
      <p:ext uri="{BB962C8B-B14F-4D97-AF65-F5344CB8AC3E}">
        <p14:creationId xmlns:p14="http://schemas.microsoft.com/office/powerpoint/2010/main" val="357158610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65798F-A82F-F84B-B228-2CAEE42B1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SMP-MCC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BF94885-A59F-B84E-9A78-16BD95AFD2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/>
              <a:t> 群聊（多方对话）相关研究</a:t>
            </a:r>
            <a:endParaRPr kumimoji="1" lang="en-US" altLang="zh-CN"/>
          </a:p>
          <a:p>
            <a:pPr lvl="1">
              <a:buFont typeface="Wingdings" pitchFamily="2" charset="2"/>
              <a:buChar char="n"/>
            </a:pPr>
            <a:r>
              <a:rPr kumimoji="1" lang="zh-CN" altLang="en-US"/>
              <a:t> 回复生成，</a:t>
            </a:r>
            <a:r>
              <a:rPr kumimoji="1" lang="en-US" altLang="zh-CN"/>
              <a:t>Graph-Structured</a:t>
            </a:r>
            <a:r>
              <a:rPr kumimoji="1" lang="zh-CN" altLang="en-US"/>
              <a:t> </a:t>
            </a:r>
            <a:r>
              <a:rPr kumimoji="1" lang="en-US" altLang="zh-CN"/>
              <a:t>Network</a:t>
            </a:r>
            <a:r>
              <a:rPr kumimoji="1" lang="zh-CN" altLang="en-US"/>
              <a:t> </a:t>
            </a:r>
            <a:r>
              <a:rPr kumimoji="1" lang="en-US" altLang="zh-CN"/>
              <a:t>(GSN)</a:t>
            </a:r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7606EFA-76B4-4B40-BA0A-05A8D768B4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8214" y="2631520"/>
            <a:ext cx="4337050" cy="116315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0928C70-2519-C84C-913A-2E8EE727F2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1777" y="2481849"/>
            <a:ext cx="4905484" cy="354965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F4E984F-8103-9346-812F-D0A542AC18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9200" y="4206560"/>
            <a:ext cx="4659061" cy="1824939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B4A0316-A135-3D4C-BB77-5542AE9DA297}"/>
              </a:ext>
            </a:extLst>
          </p:cNvPr>
          <p:cNvSpPr txBox="1"/>
          <p:nvPr/>
        </p:nvSpPr>
        <p:spPr>
          <a:xfrm>
            <a:off x="871791" y="6031499"/>
            <a:ext cx="10883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1400">
                <a:effectLst/>
              </a:rPr>
              <a:t>Hu, W., Chan, Z., Liu, B., Zhao, D., Ma, J., &amp; Yan, R. (2019). GSN: A graph-structured network for multi-party dialogues. </a:t>
            </a:r>
            <a:r>
              <a:rPr lang="en" altLang="zh-CN" sz="1400" i="1">
                <a:effectLst/>
              </a:rPr>
              <a:t>IJCAI International Joint Conference on Artificial Intelligence</a:t>
            </a:r>
            <a:r>
              <a:rPr lang="en" altLang="zh-CN" sz="1400">
                <a:effectLst/>
              </a:rPr>
              <a:t>, </a:t>
            </a:r>
            <a:r>
              <a:rPr lang="en" altLang="zh-CN" sz="1400" i="1">
                <a:effectLst/>
              </a:rPr>
              <a:t>2019</a:t>
            </a:r>
            <a:r>
              <a:rPr lang="en" altLang="zh-CN" sz="1400">
                <a:effectLst/>
              </a:rPr>
              <a:t>-</a:t>
            </a:r>
            <a:r>
              <a:rPr lang="en" altLang="zh-CN" sz="1400" i="1">
                <a:effectLst/>
              </a:rPr>
              <a:t>Augus</a:t>
            </a:r>
            <a:r>
              <a:rPr lang="en" altLang="zh-CN" sz="1400">
                <a:effectLst/>
              </a:rPr>
              <a:t>, 5010–5016.</a:t>
            </a:r>
          </a:p>
        </p:txBody>
      </p:sp>
    </p:spTree>
    <p:extLst>
      <p:ext uri="{BB962C8B-B14F-4D97-AF65-F5344CB8AC3E}">
        <p14:creationId xmlns:p14="http://schemas.microsoft.com/office/powerpoint/2010/main" val="81984798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F0C2EB-1F61-964C-BE70-7C877AAF2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其他对话评测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E838BE0-DAA2-2C4E-826A-B969AB4376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/>
              <a:t> </a:t>
            </a:r>
            <a:r>
              <a:rPr kumimoji="1" lang="en-US" altLang="zh-CN"/>
              <a:t>DSTC</a:t>
            </a:r>
            <a:r>
              <a:rPr kumimoji="1" lang="zh-CN" altLang="en-US"/>
              <a:t> </a:t>
            </a:r>
            <a:r>
              <a:rPr kumimoji="1" lang="en-US" altLang="zh-CN"/>
              <a:t>9</a:t>
            </a:r>
            <a:r>
              <a:rPr kumimoji="1" lang="zh-CN" altLang="en-US"/>
              <a:t>（</a:t>
            </a:r>
            <a:r>
              <a:rPr kumimoji="1" lang="en-US" altLang="zh-CN"/>
              <a:t>deadline: Sep/Oct 2020</a:t>
            </a:r>
            <a:r>
              <a:rPr kumimoji="1" lang="zh-CN" altLang="en-US"/>
              <a:t>）</a:t>
            </a:r>
            <a:endParaRPr kumimoji="1" lang="en-US" altLang="zh-CN"/>
          </a:p>
          <a:p>
            <a:pPr lvl="1">
              <a:buFont typeface="Wingdings" pitchFamily="2" charset="2"/>
              <a:buChar char="n"/>
            </a:pPr>
            <a:r>
              <a:rPr kumimoji="1" lang="zh-CN" altLang="en-US"/>
              <a:t> </a:t>
            </a:r>
            <a:r>
              <a:rPr kumimoji="1" lang="en-US" altLang="zh-CN"/>
              <a:t>Track1</a:t>
            </a:r>
            <a:r>
              <a:rPr kumimoji="1" lang="zh-CN" altLang="en-US"/>
              <a:t>  </a:t>
            </a:r>
            <a:r>
              <a:rPr kumimoji="1" lang="en-US" altLang="zh-CN"/>
              <a:t>Task-oriented</a:t>
            </a:r>
            <a:r>
              <a:rPr kumimoji="1" lang="zh-CN" altLang="en-US"/>
              <a:t> </a:t>
            </a:r>
            <a:r>
              <a:rPr kumimoji="1" lang="en-US" altLang="zh-CN"/>
              <a:t>Conversational</a:t>
            </a:r>
            <a:r>
              <a:rPr kumimoji="1" lang="zh-CN" altLang="en-US"/>
              <a:t> </a:t>
            </a:r>
            <a:r>
              <a:rPr kumimoji="1" lang="en-US" altLang="zh-CN"/>
              <a:t>Modeling</a:t>
            </a:r>
            <a:r>
              <a:rPr kumimoji="1" lang="zh-CN" altLang="en-US"/>
              <a:t> </a:t>
            </a:r>
            <a:r>
              <a:rPr kumimoji="1" lang="en-US" altLang="zh-CN"/>
              <a:t>with</a:t>
            </a:r>
            <a:r>
              <a:rPr kumimoji="1" lang="zh-CN" altLang="en-US"/>
              <a:t> </a:t>
            </a:r>
            <a:r>
              <a:rPr kumimoji="1" lang="en-US" altLang="zh-CN"/>
              <a:t>Unstructured</a:t>
            </a:r>
            <a:r>
              <a:rPr kumimoji="1" lang="zh-CN" altLang="en-US"/>
              <a:t> </a:t>
            </a:r>
            <a:r>
              <a:rPr kumimoji="1" lang="en-US" altLang="zh-CN"/>
              <a:t>Knowledge</a:t>
            </a:r>
            <a:r>
              <a:rPr kumimoji="1" lang="zh-CN" altLang="en-US"/>
              <a:t> </a:t>
            </a:r>
            <a:r>
              <a:rPr kumimoji="1" lang="en-US" altLang="zh-CN"/>
              <a:t>Access (Amazon Alexa)</a:t>
            </a:r>
          </a:p>
          <a:p>
            <a:pPr lvl="2"/>
            <a:r>
              <a:rPr lang="zh-CN" altLang="en-US"/>
              <a:t> </a:t>
            </a:r>
            <a:r>
              <a:rPr lang="en-US" altLang="zh-CN"/>
              <a:t>Task1: Knowledge-seeking Turn Detection</a:t>
            </a:r>
          </a:p>
          <a:p>
            <a:pPr lvl="2"/>
            <a:r>
              <a:rPr kumimoji="1" lang="en-US" altLang="zh-CN"/>
              <a:t> Task2: Knowledge Selection</a:t>
            </a:r>
          </a:p>
          <a:p>
            <a:pPr lvl="2"/>
            <a:r>
              <a:rPr kumimoji="1" lang="en-US" altLang="zh-CN"/>
              <a:t> Task3: Knowledge-grounded Response Generation</a:t>
            </a:r>
          </a:p>
          <a:p>
            <a:pPr lvl="2"/>
            <a:endParaRPr kumimoji="1" lang="en-US" altLang="zh-CN"/>
          </a:p>
          <a:p>
            <a:pPr lvl="1">
              <a:buFont typeface="Wingdings" pitchFamily="2" charset="2"/>
              <a:buChar char="n"/>
            </a:pPr>
            <a:r>
              <a:rPr kumimoji="1" lang="zh-CN" altLang="en-US"/>
              <a:t> </a:t>
            </a:r>
            <a:r>
              <a:rPr kumimoji="1" lang="en-US" altLang="zh-CN"/>
              <a:t>Track2</a:t>
            </a:r>
            <a:r>
              <a:rPr kumimoji="1" lang="zh-CN" altLang="en-US"/>
              <a:t> </a:t>
            </a:r>
            <a:r>
              <a:rPr kumimoji="1" lang="en-US" altLang="zh-CN"/>
              <a:t>Multi-domain</a:t>
            </a:r>
            <a:r>
              <a:rPr kumimoji="1" lang="zh-CN" altLang="en-US"/>
              <a:t> </a:t>
            </a:r>
            <a:r>
              <a:rPr kumimoji="1" lang="en-US" altLang="zh-CN"/>
              <a:t>Task-oriented</a:t>
            </a:r>
            <a:r>
              <a:rPr kumimoji="1" lang="zh-CN" altLang="en-US"/>
              <a:t> </a:t>
            </a:r>
            <a:r>
              <a:rPr kumimoji="1" lang="en-US" altLang="zh-CN"/>
              <a:t>Dialog</a:t>
            </a:r>
            <a:r>
              <a:rPr kumimoji="1" lang="zh-CN" altLang="en-US"/>
              <a:t> </a:t>
            </a:r>
            <a:r>
              <a:rPr kumimoji="1" lang="en-US" altLang="zh-CN"/>
              <a:t>Challenge (MSR)</a:t>
            </a:r>
          </a:p>
          <a:p>
            <a:pPr lvl="2"/>
            <a:r>
              <a:rPr kumimoji="1" lang="zh-CN" altLang="en-US"/>
              <a:t> </a:t>
            </a:r>
            <a:r>
              <a:rPr kumimoji="1" lang="en-US" altLang="zh-CN"/>
              <a:t>Task1: </a:t>
            </a:r>
            <a:r>
              <a:rPr lang="en" altLang="zh-CN"/>
              <a:t>End-to-end Multi-domain Task Completion Dialog</a:t>
            </a:r>
            <a:endParaRPr kumimoji="1" lang="en" altLang="zh-CN"/>
          </a:p>
          <a:p>
            <a:pPr lvl="2"/>
            <a:r>
              <a:rPr kumimoji="1" lang="zh-CN" altLang="en-US"/>
              <a:t> </a:t>
            </a:r>
            <a:r>
              <a:rPr kumimoji="1" lang="en-US" altLang="zh-CN"/>
              <a:t>Task2: </a:t>
            </a:r>
            <a:r>
              <a:rPr lang="en" altLang="zh-CN"/>
              <a:t>Cross-lingual Multi-domain Dialog State Tracking</a:t>
            </a:r>
            <a:endParaRPr kumimoji="1"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F5318EB-67EF-6C49-A19F-02AC1D08C924}"/>
              </a:ext>
            </a:extLst>
          </p:cNvPr>
          <p:cNvSpPr txBox="1"/>
          <p:nvPr/>
        </p:nvSpPr>
        <p:spPr>
          <a:xfrm>
            <a:off x="2108617" y="6273678"/>
            <a:ext cx="5705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>
                <a:hlinkClick r:id="rId3"/>
              </a:rPr>
              <a:t>https://sites.google.com/dstc.community/dstc9/home</a:t>
            </a:r>
            <a:endParaRPr kumimoji="1"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B9ED844-2F18-C24F-A6E0-7289AB9EA0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18885" y="2924836"/>
            <a:ext cx="1160489" cy="116048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177610A-F65F-BA41-BE05-25326B97AF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18886" y="5483201"/>
            <a:ext cx="1160489" cy="1160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00895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F0C2EB-1F61-964C-BE70-7C877AAF2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其他对话评测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E838BE0-DAA2-2C4E-826A-B969AB4376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zh-CN" altLang="en-US"/>
              <a:t> </a:t>
            </a:r>
            <a:r>
              <a:rPr kumimoji="1" lang="en-US" altLang="zh-CN"/>
              <a:t>DSTC</a:t>
            </a:r>
            <a:r>
              <a:rPr kumimoji="1" lang="zh-CN" altLang="en-US"/>
              <a:t> </a:t>
            </a:r>
            <a:r>
              <a:rPr kumimoji="1" lang="en-US" altLang="zh-CN"/>
              <a:t>9</a:t>
            </a:r>
            <a:r>
              <a:rPr kumimoji="1" lang="zh-CN" altLang="en-US"/>
              <a:t>（</a:t>
            </a:r>
            <a:r>
              <a:rPr kumimoji="1" lang="en-US" altLang="zh-CN"/>
              <a:t>Dialogue</a:t>
            </a:r>
            <a:r>
              <a:rPr kumimoji="1" lang="zh-CN" altLang="en-US"/>
              <a:t> </a:t>
            </a:r>
            <a:r>
              <a:rPr kumimoji="1" lang="en-US" altLang="zh-CN"/>
              <a:t>System</a:t>
            </a:r>
            <a:r>
              <a:rPr kumimoji="1" lang="zh-CN" altLang="en-US"/>
              <a:t> </a:t>
            </a:r>
            <a:r>
              <a:rPr kumimoji="1" lang="en-US" altLang="zh-CN"/>
              <a:t>Technology</a:t>
            </a:r>
            <a:r>
              <a:rPr kumimoji="1" lang="zh-CN" altLang="en-US"/>
              <a:t> </a:t>
            </a:r>
            <a:r>
              <a:rPr kumimoji="1" lang="en-US" altLang="zh-CN"/>
              <a:t>Challenge</a:t>
            </a:r>
            <a:r>
              <a:rPr kumimoji="1" lang="zh-CN" altLang="en-US"/>
              <a:t>）</a:t>
            </a:r>
            <a:endParaRPr kumimoji="1" lang="en-US" altLang="zh-CN"/>
          </a:p>
          <a:p>
            <a:pPr lvl="1">
              <a:buFont typeface="Wingdings" pitchFamily="2" charset="2"/>
              <a:buChar char="n"/>
            </a:pPr>
            <a:r>
              <a:rPr kumimoji="1" lang="zh-CN" altLang="en-US"/>
              <a:t> </a:t>
            </a:r>
            <a:r>
              <a:rPr kumimoji="1" lang="en-US" altLang="zh-CN"/>
              <a:t>Track3</a:t>
            </a:r>
            <a:r>
              <a:rPr kumimoji="1" lang="zh-CN" altLang="en-US"/>
              <a:t> </a:t>
            </a:r>
            <a:r>
              <a:rPr kumimoji="1" lang="en-US" altLang="zh-CN"/>
              <a:t>Interactive</a:t>
            </a:r>
            <a:r>
              <a:rPr kumimoji="1" lang="zh-CN" altLang="en-US"/>
              <a:t> </a:t>
            </a:r>
            <a:r>
              <a:rPr kumimoji="1" lang="en-US" altLang="zh-CN"/>
              <a:t>Evaluation</a:t>
            </a:r>
            <a:r>
              <a:rPr kumimoji="1" lang="zh-CN" altLang="en-US"/>
              <a:t> </a:t>
            </a:r>
            <a:r>
              <a:rPr kumimoji="1" lang="en-US" altLang="zh-CN"/>
              <a:t>of</a:t>
            </a:r>
            <a:r>
              <a:rPr kumimoji="1" lang="zh-CN" altLang="en-US"/>
              <a:t> </a:t>
            </a:r>
            <a:r>
              <a:rPr kumimoji="1" lang="en-US" altLang="zh-CN"/>
              <a:t>Dialog (CMU)</a:t>
            </a:r>
          </a:p>
          <a:p>
            <a:pPr lvl="2"/>
            <a:r>
              <a:rPr kumimoji="1" lang="zh-CN" altLang="en-US"/>
              <a:t> </a:t>
            </a:r>
            <a:r>
              <a:rPr kumimoji="1" lang="en-US" altLang="zh-CN"/>
              <a:t>Sub-</a:t>
            </a:r>
            <a:r>
              <a:rPr lang="en" altLang="zh-CN"/>
              <a:t>Task1: Static Evaluation of Dialog</a:t>
            </a:r>
            <a:endParaRPr kumimoji="1" lang="en-US" altLang="zh-CN"/>
          </a:p>
          <a:p>
            <a:pPr lvl="2"/>
            <a:r>
              <a:rPr kumimoji="1" lang="zh-CN" altLang="en-US"/>
              <a:t> </a:t>
            </a:r>
            <a:r>
              <a:rPr kumimoji="1" lang="en-US" altLang="zh-CN"/>
              <a:t>Sub-</a:t>
            </a:r>
            <a:r>
              <a:rPr lang="en" altLang="zh-CN"/>
              <a:t>Task2: Interactive Evaluation of Dialog</a:t>
            </a:r>
            <a:endParaRPr kumimoji="1" lang="en-US" altLang="zh-CN"/>
          </a:p>
          <a:p>
            <a:pPr marL="342882" lvl="1" indent="0">
              <a:buNone/>
            </a:pPr>
            <a:endParaRPr kumimoji="1" lang="en-US" altLang="zh-CN"/>
          </a:p>
          <a:p>
            <a:pPr lvl="1">
              <a:buFont typeface="Wingdings" pitchFamily="2" charset="2"/>
              <a:buChar char="n"/>
            </a:pPr>
            <a:r>
              <a:rPr kumimoji="1" lang="zh-CN" altLang="en-US"/>
              <a:t> </a:t>
            </a:r>
            <a:r>
              <a:rPr kumimoji="1" lang="en-US" altLang="zh-CN"/>
              <a:t>Track4</a:t>
            </a:r>
            <a:r>
              <a:rPr kumimoji="1" lang="zh-CN" altLang="en-US"/>
              <a:t> </a:t>
            </a:r>
            <a:r>
              <a:rPr kumimoji="1" lang="en-US" altLang="zh-CN"/>
              <a:t>SIMMC: Situated</a:t>
            </a:r>
            <a:r>
              <a:rPr kumimoji="1" lang="zh-CN" altLang="en-US"/>
              <a:t> </a:t>
            </a:r>
            <a:r>
              <a:rPr kumimoji="1" lang="en-US" altLang="zh-CN"/>
              <a:t>Interactive</a:t>
            </a:r>
            <a:r>
              <a:rPr kumimoji="1" lang="zh-CN" altLang="en-US"/>
              <a:t> </a:t>
            </a:r>
            <a:r>
              <a:rPr kumimoji="1" lang="en-US" altLang="zh-CN"/>
              <a:t>Multi-Modal</a:t>
            </a:r>
            <a:r>
              <a:rPr kumimoji="1" lang="zh-CN" altLang="en-US"/>
              <a:t> </a:t>
            </a:r>
            <a:r>
              <a:rPr kumimoji="1" lang="en-US" altLang="zh-CN"/>
              <a:t>Conversation</a:t>
            </a:r>
            <a:r>
              <a:rPr kumimoji="1" lang="zh-CN" altLang="en-US"/>
              <a:t> </a:t>
            </a:r>
            <a:r>
              <a:rPr kumimoji="1" lang="en-US" altLang="zh-CN"/>
              <a:t>AI (Facebook Research)</a:t>
            </a:r>
          </a:p>
          <a:p>
            <a:pPr lvl="2"/>
            <a:r>
              <a:rPr kumimoji="1" lang="zh-CN" altLang="en-US"/>
              <a:t> </a:t>
            </a:r>
            <a:r>
              <a:rPr kumimoji="1" lang="en-US" altLang="zh-CN"/>
              <a:t>Task1: Multimodal Action Prediction</a:t>
            </a:r>
          </a:p>
          <a:p>
            <a:pPr lvl="2"/>
            <a:r>
              <a:rPr kumimoji="1" lang="en-US" altLang="zh-CN"/>
              <a:t> Task2: Multimodal Dialog Response Generation &amp; Retrieval</a:t>
            </a:r>
          </a:p>
          <a:p>
            <a:pPr lvl="2"/>
            <a:r>
              <a:rPr kumimoji="1" lang="en-US" altLang="zh-CN"/>
              <a:t> Task3: Multimodal Dialog State Tracking (MM-DST)</a:t>
            </a:r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EAAD759-9A79-E643-B4A8-D9005D5F3A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22632" y="2330347"/>
            <a:ext cx="1218575" cy="121857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F7AE2FC-8B1F-3A4C-AD2E-4B0E0709F1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22632" y="4573431"/>
            <a:ext cx="1218575" cy="121857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8C5FC736-7171-7D4B-A66B-4D0DA1C498BF}"/>
              </a:ext>
            </a:extLst>
          </p:cNvPr>
          <p:cNvSpPr txBox="1"/>
          <p:nvPr/>
        </p:nvSpPr>
        <p:spPr>
          <a:xfrm>
            <a:off x="2108617" y="6273678"/>
            <a:ext cx="5705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>
                <a:hlinkClick r:id="rId5"/>
              </a:rPr>
              <a:t>https://sites.google.com/dstc.community/dstc9/home</a:t>
            </a:r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0173896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F0C2EB-1F61-964C-BE70-7C877AAF2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其他对话评测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E838BE0-DAA2-2C4E-826A-B969AB4376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/>
              <a:t> </a:t>
            </a:r>
            <a:r>
              <a:rPr kumimoji="1" lang="en-US" altLang="zh-CN"/>
              <a:t>JD</a:t>
            </a:r>
            <a:r>
              <a:rPr kumimoji="1" lang="zh-CN" altLang="en-US"/>
              <a:t> </a:t>
            </a:r>
            <a:r>
              <a:rPr kumimoji="1" lang="en-US" altLang="zh-CN"/>
              <a:t>DC</a:t>
            </a:r>
            <a:r>
              <a:rPr kumimoji="1" lang="zh-CN" altLang="en-US"/>
              <a:t>（</a:t>
            </a:r>
            <a:r>
              <a:rPr kumimoji="1" lang="en-US" altLang="zh-CN"/>
              <a:t>Dialogue</a:t>
            </a:r>
            <a:r>
              <a:rPr kumimoji="1" lang="zh-CN" altLang="en-US"/>
              <a:t> </a:t>
            </a:r>
            <a:r>
              <a:rPr kumimoji="1" lang="en-US" altLang="zh-CN"/>
              <a:t>Challenge</a:t>
            </a:r>
            <a:r>
              <a:rPr kumimoji="1" lang="zh-CN" altLang="en-US"/>
              <a:t>，</a:t>
            </a:r>
            <a:r>
              <a:rPr kumimoji="1" lang="en-US" altLang="zh-CN"/>
              <a:t> CCL</a:t>
            </a:r>
            <a:r>
              <a:rPr kumimoji="1" lang="zh-CN" altLang="en-US"/>
              <a:t> </a:t>
            </a:r>
            <a:r>
              <a:rPr kumimoji="1" lang="en-US" altLang="zh-CN"/>
              <a:t>2020</a:t>
            </a:r>
            <a:r>
              <a:rPr kumimoji="1" lang="zh-CN" altLang="en-US"/>
              <a:t>）</a:t>
            </a:r>
            <a:endParaRPr kumimoji="1" lang="en-US" altLang="zh-CN"/>
          </a:p>
          <a:p>
            <a:pPr lvl="1">
              <a:buFont typeface="Wingdings" pitchFamily="2" charset="2"/>
              <a:buChar char="n"/>
            </a:pPr>
            <a:r>
              <a:rPr kumimoji="1" lang="zh-CN" altLang="en-US"/>
              <a:t> 智源</a:t>
            </a:r>
            <a:r>
              <a:rPr kumimoji="1" lang="en-US" altLang="zh-CN"/>
              <a:t>-</a:t>
            </a:r>
            <a:r>
              <a:rPr kumimoji="1" lang="zh-CN" altLang="en-US"/>
              <a:t>京东多模态对话挑战大赛（</a:t>
            </a:r>
            <a:r>
              <a:rPr kumimoji="1" lang="en-US" altLang="zh-CN"/>
              <a:t>deadline: 2020.09.15</a:t>
            </a:r>
            <a:r>
              <a:rPr kumimoji="1" lang="zh-CN" altLang="en-US"/>
              <a:t>）</a:t>
            </a:r>
            <a:endParaRPr kumimoji="1" lang="en-US" altLang="zh-CN"/>
          </a:p>
          <a:p>
            <a:pPr lvl="1">
              <a:buFont typeface="Wingdings" pitchFamily="2" charset="2"/>
              <a:buChar char="n"/>
            </a:pPr>
            <a:endParaRPr kumimoji="1" lang="en-US" altLang="zh-CN"/>
          </a:p>
          <a:p>
            <a:pPr lvl="1">
              <a:buFont typeface="Wingdings" pitchFamily="2" charset="2"/>
              <a:buChar char="n"/>
            </a:pPr>
            <a:r>
              <a:rPr kumimoji="1" lang="zh-CN" altLang="en-US"/>
              <a:t> 任务描述</a:t>
            </a:r>
            <a:endParaRPr kumimoji="1" lang="en-US" altLang="zh-CN"/>
          </a:p>
          <a:p>
            <a:pPr lvl="2"/>
            <a:r>
              <a:rPr kumimoji="1" lang="zh-CN" altLang="en-US"/>
              <a:t> 给定用户与客服之间交互记录（文字</a:t>
            </a:r>
            <a:r>
              <a:rPr kumimoji="1" lang="en-US" altLang="zh-CN"/>
              <a:t>/</a:t>
            </a:r>
            <a:r>
              <a:rPr kumimoji="1" lang="zh-CN" altLang="en-US"/>
              <a:t>图片</a:t>
            </a:r>
            <a:r>
              <a:rPr kumimoji="1" lang="en-US" altLang="zh-CN"/>
              <a:t>/</a:t>
            </a:r>
            <a:r>
              <a:rPr kumimoji="1" lang="zh-CN" altLang="en-US"/>
              <a:t>图文）</a:t>
            </a:r>
            <a:endParaRPr kumimoji="1" lang="en-US" altLang="zh-CN"/>
          </a:p>
          <a:p>
            <a:pPr lvl="2"/>
            <a:r>
              <a:rPr kumimoji="1" lang="zh-CN" altLang="en-US"/>
              <a:t> 给定背景知识（对话涉及的商家类别信息和商品信息）</a:t>
            </a:r>
            <a:endParaRPr kumimoji="1" lang="en-US" altLang="zh-CN"/>
          </a:p>
          <a:p>
            <a:pPr lvl="2"/>
            <a:r>
              <a:rPr kumimoji="1" lang="zh-CN" altLang="en-US"/>
              <a:t> 提供简单商品知识库（商品基础属性信息）</a:t>
            </a:r>
            <a:endParaRPr kumimoji="1" lang="en-US" altLang="zh-CN"/>
          </a:p>
          <a:p>
            <a:pPr lvl="2"/>
            <a:r>
              <a:rPr kumimoji="1" lang="zh-CN" altLang="en-US"/>
              <a:t> 要求给出满足用户需求的答案（单模态文本）</a:t>
            </a:r>
            <a:endParaRPr kumimoji="1" lang="en-US" altLang="zh-CN"/>
          </a:p>
          <a:p>
            <a:pPr lvl="2"/>
            <a:endParaRPr kumimoji="1" lang="en-US" altLang="zh-CN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5501E95A-83BC-8746-AACB-A23EAF411E29}"/>
              </a:ext>
            </a:extLst>
          </p:cNvPr>
          <p:cNvSpPr/>
          <p:nvPr/>
        </p:nvSpPr>
        <p:spPr>
          <a:xfrm>
            <a:off x="7712336" y="4961709"/>
            <a:ext cx="32351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>
                <a:hlinkClick r:id="rId3"/>
              </a:rPr>
              <a:t>https://jddc.jd.com/description</a:t>
            </a:r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287BD46-F94F-ED4A-BBAC-8C6A3B5656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2336" y="2730334"/>
            <a:ext cx="2984091" cy="672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49471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A543867A-3676-604A-86DB-495FEA7FC5FD}"/>
              </a:ext>
            </a:extLst>
          </p:cNvPr>
          <p:cNvSpPr txBox="1"/>
          <p:nvPr/>
        </p:nvSpPr>
        <p:spPr>
          <a:xfrm>
            <a:off x="4622800" y="2659559"/>
            <a:ext cx="2946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zh-CN" altLang="en-US" sz="4400" b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感谢聆听</a:t>
            </a:r>
            <a:r>
              <a:rPr kumimoji="1" lang="en-US" altLang="zh-CN" sz="4400" b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!</a:t>
            </a:r>
            <a:endParaRPr kumimoji="1" lang="zh-CN" altLang="en-US" sz="4400" b="1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06472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DD8BB9-05C3-244A-9FE7-C45F7A578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SMP-ECDT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E6DD561-3D03-0D4A-B3E3-C774DBB4F1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/>
              <a:t> </a:t>
            </a:r>
            <a:r>
              <a:rPr kumimoji="1" lang="en-US" altLang="zh-CN"/>
              <a:t>SMP</a:t>
            </a:r>
            <a:r>
              <a:rPr kumimoji="1" lang="zh-CN" altLang="en-US"/>
              <a:t>中文人机对话技术评测（</a:t>
            </a:r>
            <a:r>
              <a:rPr kumimoji="1" lang="en-US" altLang="zh-CN"/>
              <a:t>The</a:t>
            </a:r>
            <a:r>
              <a:rPr kumimoji="1" lang="zh-CN" altLang="en-US"/>
              <a:t> </a:t>
            </a:r>
            <a:r>
              <a:rPr kumimoji="1" lang="en-US" altLang="zh-CN"/>
              <a:t>Evaluation</a:t>
            </a:r>
            <a:r>
              <a:rPr kumimoji="1" lang="zh-CN" altLang="en-US"/>
              <a:t> </a:t>
            </a:r>
            <a:r>
              <a:rPr kumimoji="1" lang="en-US" altLang="zh-CN"/>
              <a:t>of</a:t>
            </a:r>
            <a:r>
              <a:rPr kumimoji="1" lang="zh-CN" altLang="en-US"/>
              <a:t> </a:t>
            </a:r>
            <a:r>
              <a:rPr kumimoji="1" lang="en-US" altLang="zh-CN"/>
              <a:t>Chinese</a:t>
            </a:r>
            <a:r>
              <a:rPr kumimoji="1" lang="zh-CN" altLang="en-US"/>
              <a:t> </a:t>
            </a:r>
            <a:r>
              <a:rPr kumimoji="1" lang="en-US" altLang="zh-CN"/>
              <a:t>Human-Computer</a:t>
            </a:r>
            <a:r>
              <a:rPr kumimoji="1" lang="zh-CN" altLang="en-US"/>
              <a:t> </a:t>
            </a:r>
            <a:r>
              <a:rPr kumimoji="1" lang="en-US" altLang="zh-CN"/>
              <a:t>Dialogue</a:t>
            </a:r>
            <a:r>
              <a:rPr kumimoji="1" lang="zh-CN" altLang="en-US"/>
              <a:t> </a:t>
            </a:r>
            <a:r>
              <a:rPr kumimoji="1" lang="en-US" altLang="zh-CN"/>
              <a:t>Technology</a:t>
            </a:r>
            <a:r>
              <a:rPr kumimoji="1" lang="zh-CN" altLang="en-US"/>
              <a:t>，</a:t>
            </a:r>
            <a:r>
              <a:rPr kumimoji="1" lang="en-US" altLang="zh-CN"/>
              <a:t>SMP-ECDT</a:t>
            </a:r>
            <a:r>
              <a:rPr kumimoji="1" lang="zh-CN" altLang="en-US"/>
              <a:t>）</a:t>
            </a:r>
            <a:endParaRPr kumimoji="1" lang="en-US" altLang="zh-CN"/>
          </a:p>
          <a:p>
            <a:endParaRPr kumimoji="1" lang="en-US" altLang="zh-CN"/>
          </a:p>
          <a:p>
            <a:r>
              <a:rPr kumimoji="1" lang="zh-CN" altLang="en-US"/>
              <a:t> 历届</a:t>
            </a:r>
            <a:r>
              <a:rPr kumimoji="1" lang="en-US" altLang="zh-CN"/>
              <a:t>ECDT</a:t>
            </a:r>
            <a:r>
              <a:rPr kumimoji="1" lang="zh-CN" altLang="en-US"/>
              <a:t>评测任务</a:t>
            </a:r>
          </a:p>
        </p:txBody>
      </p:sp>
      <p:graphicFrame>
        <p:nvGraphicFramePr>
          <p:cNvPr id="6" name="内容占位符 3">
            <a:extLst>
              <a:ext uri="{FF2B5EF4-FFF2-40B4-BE49-F238E27FC236}">
                <a16:creationId xmlns:a16="http://schemas.microsoft.com/office/drawing/2014/main" id="{7C4489EA-0A3B-9547-9BEF-412DFD83C3B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17510177"/>
              </p:ext>
            </p:extLst>
          </p:nvPr>
        </p:nvGraphicFramePr>
        <p:xfrm>
          <a:off x="113581" y="2846717"/>
          <a:ext cx="11734800" cy="38017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图片 3">
            <a:extLst>
              <a:ext uri="{FF2B5EF4-FFF2-40B4-BE49-F238E27FC236}">
                <a16:creationId xmlns:a16="http://schemas.microsoft.com/office/drawing/2014/main" id="{6048AEE4-40CE-E745-93CD-DEFCF2E5810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90839" y="5881816"/>
            <a:ext cx="1963228" cy="60718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3FCAC6F-9948-A542-AB80-58B404A517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79741" y="5812262"/>
            <a:ext cx="1741943" cy="7294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1C46B73-D93C-DF4B-BAEC-0F5E6BA29807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2782" r="16182"/>
          <a:stretch/>
        </p:blipFill>
        <p:spPr>
          <a:xfrm>
            <a:off x="10676582" y="5743683"/>
            <a:ext cx="1207772" cy="86655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D0D4A97-F3C8-354F-801B-C70992AFAE1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83994" y="5660774"/>
            <a:ext cx="1012264" cy="1012264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4EF4E4F-9B4E-404D-ABE5-E10D3239678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56672" y="4686038"/>
            <a:ext cx="929779" cy="917383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F6840A37-BC0D-784C-8ED4-F69A953B8AF5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 b="1333"/>
          <a:stretch>
            <a:fillRect/>
          </a:stretch>
        </p:blipFill>
        <p:spPr>
          <a:xfrm>
            <a:off x="9746803" y="4686038"/>
            <a:ext cx="929779" cy="917383"/>
          </a:xfrm>
          <a:custGeom>
            <a:avLst/>
            <a:gdLst>
              <a:gd name="connsiteX0" fmla="*/ 464880 w 929779"/>
              <a:gd name="connsiteY0" fmla="*/ 0 h 917383"/>
              <a:gd name="connsiteX1" fmla="*/ 464900 w 929779"/>
              <a:gd name="connsiteY1" fmla="*/ 0 h 917383"/>
              <a:gd name="connsiteX2" fmla="*/ 558582 w 929779"/>
              <a:gd name="connsiteY2" fmla="*/ 9318 h 917383"/>
              <a:gd name="connsiteX3" fmla="*/ 920335 w 929779"/>
              <a:gd name="connsiteY3" fmla="*/ 366249 h 917383"/>
              <a:gd name="connsiteX4" fmla="*/ 929779 w 929779"/>
              <a:gd name="connsiteY4" fmla="*/ 458682 h 917383"/>
              <a:gd name="connsiteX5" fmla="*/ 929779 w 929779"/>
              <a:gd name="connsiteY5" fmla="*/ 458701 h 917383"/>
              <a:gd name="connsiteX6" fmla="*/ 920335 w 929779"/>
              <a:gd name="connsiteY6" fmla="*/ 551134 h 917383"/>
              <a:gd name="connsiteX7" fmla="*/ 464890 w 929779"/>
              <a:gd name="connsiteY7" fmla="*/ 917383 h 917383"/>
              <a:gd name="connsiteX8" fmla="*/ 0 w 929779"/>
              <a:gd name="connsiteY8" fmla="*/ 458691 h 917383"/>
              <a:gd name="connsiteX9" fmla="*/ 371198 w 929779"/>
              <a:gd name="connsiteY9" fmla="*/ 9318 h 917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29779" h="917383">
                <a:moveTo>
                  <a:pt x="464880" y="0"/>
                </a:moveTo>
                <a:lnTo>
                  <a:pt x="464900" y="0"/>
                </a:lnTo>
                <a:lnTo>
                  <a:pt x="558582" y="9318"/>
                </a:lnTo>
                <a:cubicBezTo>
                  <a:pt x="740161" y="45979"/>
                  <a:pt x="883179" y="187090"/>
                  <a:pt x="920335" y="366249"/>
                </a:cubicBezTo>
                <a:lnTo>
                  <a:pt x="929779" y="458682"/>
                </a:lnTo>
                <a:lnTo>
                  <a:pt x="929779" y="458701"/>
                </a:lnTo>
                <a:lnTo>
                  <a:pt x="920335" y="551134"/>
                </a:lnTo>
                <a:cubicBezTo>
                  <a:pt x="876986" y="760152"/>
                  <a:pt x="689548" y="917383"/>
                  <a:pt x="464890" y="917383"/>
                </a:cubicBezTo>
                <a:cubicBezTo>
                  <a:pt x="208138" y="917383"/>
                  <a:pt x="0" y="712020"/>
                  <a:pt x="0" y="458691"/>
                </a:cubicBezTo>
                <a:cubicBezTo>
                  <a:pt x="0" y="237028"/>
                  <a:pt x="159356" y="52089"/>
                  <a:pt x="371198" y="9318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2557738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DD8BB9-05C3-244A-9FE7-C45F7A578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SMP-ECDT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E6DD561-3D03-0D4A-B3E3-C774DBB4F1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/>
              <a:t> 任务型对话介绍</a:t>
            </a:r>
            <a:endParaRPr kumimoji="1" lang="en-US" altLang="zh-CN"/>
          </a:p>
          <a:p>
            <a:pPr lvl="1">
              <a:buFont typeface="Wingdings" pitchFamily="2" charset="2"/>
              <a:buChar char="n"/>
            </a:pPr>
            <a:r>
              <a:rPr kumimoji="1" lang="zh-CN" altLang="en-US"/>
              <a:t> 多用于垂直领域业务助理系统</a:t>
            </a:r>
            <a:endParaRPr kumimoji="1" lang="en-US" altLang="zh-CN"/>
          </a:p>
          <a:p>
            <a:pPr lvl="2"/>
            <a:r>
              <a:rPr kumimoji="1" lang="zh-CN" altLang="en-US"/>
              <a:t> 微软小娜、百度度秘、阿里小蜜、</a:t>
            </a:r>
            <a:r>
              <a:rPr kumimoji="1" lang="en-US" altLang="zh-CN"/>
              <a:t>DTP</a:t>
            </a:r>
            <a:r>
              <a:rPr kumimoji="1" lang="zh-CN" altLang="en-US"/>
              <a:t>等</a:t>
            </a:r>
            <a:endParaRPr kumimoji="1" lang="en-US" altLang="zh-CN"/>
          </a:p>
          <a:p>
            <a:pPr marL="685765" lvl="2" indent="0">
              <a:buNone/>
            </a:pPr>
            <a:endParaRPr kumimoji="1" lang="en-US" altLang="zh-CN"/>
          </a:p>
          <a:p>
            <a:pPr marL="685765" lvl="2" indent="0">
              <a:buNone/>
            </a:pPr>
            <a:endParaRPr kumimoji="1" lang="en-US" altLang="zh-CN"/>
          </a:p>
          <a:p>
            <a:pPr lvl="1">
              <a:buFont typeface="Wingdings" pitchFamily="2" charset="2"/>
              <a:buChar char="n"/>
            </a:pPr>
            <a:r>
              <a:rPr kumimoji="1" lang="zh-CN" altLang="en-US"/>
              <a:t> 具有明确的任务目标</a:t>
            </a:r>
            <a:endParaRPr kumimoji="1" lang="en-US" altLang="zh-CN"/>
          </a:p>
          <a:p>
            <a:pPr lvl="2"/>
            <a:r>
              <a:rPr kumimoji="1" lang="zh-CN" altLang="en-US"/>
              <a:t> 订餐、订票等</a:t>
            </a:r>
            <a:endParaRPr kumimoji="1" lang="en-US" altLang="zh-CN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E04BA7A-89A7-3946-9263-202D0D8BD7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7931" y="2830199"/>
            <a:ext cx="494242" cy="49424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385DE27-2AB4-7D49-97FD-E68E70312A1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2525" t="12933" r="12525" b="11847"/>
          <a:stretch>
            <a:fillRect/>
          </a:stretch>
        </p:blipFill>
        <p:spPr>
          <a:xfrm>
            <a:off x="10675613" y="2356924"/>
            <a:ext cx="439692" cy="441285"/>
          </a:xfrm>
          <a:custGeom>
            <a:avLst/>
            <a:gdLst>
              <a:gd name="connsiteX0" fmla="*/ 1168401 w 2336802"/>
              <a:gd name="connsiteY0" fmla="*/ 0 h 2345266"/>
              <a:gd name="connsiteX1" fmla="*/ 2336802 w 2336802"/>
              <a:gd name="connsiteY1" fmla="*/ 1172633 h 2345266"/>
              <a:gd name="connsiteX2" fmla="*/ 1168401 w 2336802"/>
              <a:gd name="connsiteY2" fmla="*/ 2345266 h 2345266"/>
              <a:gd name="connsiteX3" fmla="*/ 0 w 2336802"/>
              <a:gd name="connsiteY3" fmla="*/ 1172633 h 2345266"/>
              <a:gd name="connsiteX4" fmla="*/ 1168401 w 2336802"/>
              <a:gd name="connsiteY4" fmla="*/ 0 h 2345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36802" h="2345266">
                <a:moveTo>
                  <a:pt x="1168401" y="0"/>
                </a:moveTo>
                <a:cubicBezTo>
                  <a:pt x="1813691" y="0"/>
                  <a:pt x="2336802" y="525006"/>
                  <a:pt x="2336802" y="1172633"/>
                </a:cubicBezTo>
                <a:cubicBezTo>
                  <a:pt x="2336802" y="1820260"/>
                  <a:pt x="1813691" y="2345266"/>
                  <a:pt x="1168401" y="2345266"/>
                </a:cubicBezTo>
                <a:cubicBezTo>
                  <a:pt x="523111" y="2345266"/>
                  <a:pt x="0" y="1820260"/>
                  <a:pt x="0" y="1172633"/>
                </a:cubicBezTo>
                <a:cubicBezTo>
                  <a:pt x="0" y="525006"/>
                  <a:pt x="523111" y="0"/>
                  <a:pt x="1168401" y="0"/>
                </a:cubicBezTo>
                <a:close/>
              </a:path>
            </a:pathLst>
          </a:custGeom>
        </p:spPr>
      </p:pic>
      <p:sp>
        <p:nvSpPr>
          <p:cNvPr id="5" name="圆角矩形标注 4">
            <a:extLst>
              <a:ext uri="{FF2B5EF4-FFF2-40B4-BE49-F238E27FC236}">
                <a16:creationId xmlns:a16="http://schemas.microsoft.com/office/drawing/2014/main" id="{AC592E5A-5D8C-964A-A47C-431EA0085197}"/>
              </a:ext>
            </a:extLst>
          </p:cNvPr>
          <p:cNvSpPr/>
          <p:nvPr/>
        </p:nvSpPr>
        <p:spPr>
          <a:xfrm>
            <a:off x="8015845" y="2830199"/>
            <a:ext cx="1579418" cy="316957"/>
          </a:xfrm>
          <a:prstGeom prst="wedgeRoundRectCallout">
            <a:avLst>
              <a:gd name="adj1" fmla="val -59488"/>
              <a:gd name="adj2" fmla="val 3869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请问您从哪里出发？</a:t>
            </a:r>
            <a:endParaRPr kumimoji="1" lang="en-US" altLang="zh-CN" sz="1200">
              <a:solidFill>
                <a:schemeClr val="tx1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9" name="圆角矩形标注 8">
            <a:extLst>
              <a:ext uri="{FF2B5EF4-FFF2-40B4-BE49-F238E27FC236}">
                <a16:creationId xmlns:a16="http://schemas.microsoft.com/office/drawing/2014/main" id="{789CC13B-9E09-ED47-88C7-5AC703A656B0}"/>
              </a:ext>
            </a:extLst>
          </p:cNvPr>
          <p:cNvSpPr/>
          <p:nvPr/>
        </p:nvSpPr>
        <p:spPr>
          <a:xfrm>
            <a:off x="8461667" y="2305400"/>
            <a:ext cx="1935676" cy="325037"/>
          </a:xfrm>
          <a:prstGeom prst="wedgeRoundRectCallout">
            <a:avLst>
              <a:gd name="adj1" fmla="val 61561"/>
              <a:gd name="adj2" fmla="val 4057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帮我订一张去北京的机票</a:t>
            </a:r>
            <a:endParaRPr kumimoji="1" lang="en-US" altLang="zh-CN" sz="1200">
              <a:solidFill>
                <a:schemeClr val="tx1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456F9DC2-D0F5-9145-A591-518DCC6509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9806" y="3879757"/>
            <a:ext cx="494242" cy="494242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E6B20C0C-A40F-4C43-9EBA-B4A6ACACD0E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2525" t="12933" r="12525" b="11847"/>
          <a:stretch>
            <a:fillRect/>
          </a:stretch>
        </p:blipFill>
        <p:spPr>
          <a:xfrm>
            <a:off x="10687488" y="3406482"/>
            <a:ext cx="439692" cy="441285"/>
          </a:xfrm>
          <a:custGeom>
            <a:avLst/>
            <a:gdLst>
              <a:gd name="connsiteX0" fmla="*/ 1168401 w 2336802"/>
              <a:gd name="connsiteY0" fmla="*/ 0 h 2345266"/>
              <a:gd name="connsiteX1" fmla="*/ 2336802 w 2336802"/>
              <a:gd name="connsiteY1" fmla="*/ 1172633 h 2345266"/>
              <a:gd name="connsiteX2" fmla="*/ 1168401 w 2336802"/>
              <a:gd name="connsiteY2" fmla="*/ 2345266 h 2345266"/>
              <a:gd name="connsiteX3" fmla="*/ 0 w 2336802"/>
              <a:gd name="connsiteY3" fmla="*/ 1172633 h 2345266"/>
              <a:gd name="connsiteX4" fmla="*/ 1168401 w 2336802"/>
              <a:gd name="connsiteY4" fmla="*/ 0 h 2345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36802" h="2345266">
                <a:moveTo>
                  <a:pt x="1168401" y="0"/>
                </a:moveTo>
                <a:cubicBezTo>
                  <a:pt x="1813691" y="0"/>
                  <a:pt x="2336802" y="525006"/>
                  <a:pt x="2336802" y="1172633"/>
                </a:cubicBezTo>
                <a:cubicBezTo>
                  <a:pt x="2336802" y="1820260"/>
                  <a:pt x="1813691" y="2345266"/>
                  <a:pt x="1168401" y="2345266"/>
                </a:cubicBezTo>
                <a:cubicBezTo>
                  <a:pt x="523111" y="2345266"/>
                  <a:pt x="0" y="1820260"/>
                  <a:pt x="0" y="1172633"/>
                </a:cubicBezTo>
                <a:cubicBezTo>
                  <a:pt x="0" y="525006"/>
                  <a:pt x="523111" y="0"/>
                  <a:pt x="1168401" y="0"/>
                </a:cubicBezTo>
                <a:close/>
              </a:path>
            </a:pathLst>
          </a:custGeom>
        </p:spPr>
      </p:pic>
      <p:sp>
        <p:nvSpPr>
          <p:cNvPr id="14" name="圆角矩形标注 13">
            <a:extLst>
              <a:ext uri="{FF2B5EF4-FFF2-40B4-BE49-F238E27FC236}">
                <a16:creationId xmlns:a16="http://schemas.microsoft.com/office/drawing/2014/main" id="{ED474CF6-1D30-D04C-84FA-5F385CADAB08}"/>
              </a:ext>
            </a:extLst>
          </p:cNvPr>
          <p:cNvSpPr/>
          <p:nvPr/>
        </p:nvSpPr>
        <p:spPr>
          <a:xfrm>
            <a:off x="8027719" y="3879757"/>
            <a:ext cx="1686295" cy="316957"/>
          </a:xfrm>
          <a:prstGeom prst="wedgeRoundRectCallout">
            <a:avLst>
              <a:gd name="adj1" fmla="val -59488"/>
              <a:gd name="adj2" fmla="val 3869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请问您什么时候出发？</a:t>
            </a:r>
            <a:endParaRPr kumimoji="1" lang="en-US" altLang="zh-CN" sz="1200">
              <a:solidFill>
                <a:schemeClr val="tx1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15" name="圆角矩形标注 14">
            <a:extLst>
              <a:ext uri="{FF2B5EF4-FFF2-40B4-BE49-F238E27FC236}">
                <a16:creationId xmlns:a16="http://schemas.microsoft.com/office/drawing/2014/main" id="{E792899F-2848-4C4E-87C4-634260E8A938}"/>
              </a:ext>
            </a:extLst>
          </p:cNvPr>
          <p:cNvSpPr/>
          <p:nvPr/>
        </p:nvSpPr>
        <p:spPr>
          <a:xfrm>
            <a:off x="9155874" y="3354958"/>
            <a:ext cx="1253343" cy="325037"/>
          </a:xfrm>
          <a:prstGeom prst="wedgeRoundRectCallout">
            <a:avLst>
              <a:gd name="adj1" fmla="val 61561"/>
              <a:gd name="adj2" fmla="val 4057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从哈尔滨出发</a:t>
            </a:r>
            <a:endParaRPr kumimoji="1" lang="en-US" altLang="zh-CN" sz="1200">
              <a:solidFill>
                <a:schemeClr val="tx1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9A6710C6-28FA-4F4A-BA0B-188959D463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7931" y="5083920"/>
            <a:ext cx="494242" cy="494242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4CCBF6F3-2A5D-E248-8B17-A80A08F2E74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2525" t="12933" r="12525" b="11847"/>
          <a:stretch>
            <a:fillRect/>
          </a:stretch>
        </p:blipFill>
        <p:spPr>
          <a:xfrm>
            <a:off x="10687488" y="4456040"/>
            <a:ext cx="439692" cy="441285"/>
          </a:xfrm>
          <a:custGeom>
            <a:avLst/>
            <a:gdLst>
              <a:gd name="connsiteX0" fmla="*/ 1168401 w 2336802"/>
              <a:gd name="connsiteY0" fmla="*/ 0 h 2345266"/>
              <a:gd name="connsiteX1" fmla="*/ 2336802 w 2336802"/>
              <a:gd name="connsiteY1" fmla="*/ 1172633 h 2345266"/>
              <a:gd name="connsiteX2" fmla="*/ 1168401 w 2336802"/>
              <a:gd name="connsiteY2" fmla="*/ 2345266 h 2345266"/>
              <a:gd name="connsiteX3" fmla="*/ 0 w 2336802"/>
              <a:gd name="connsiteY3" fmla="*/ 1172633 h 2345266"/>
              <a:gd name="connsiteX4" fmla="*/ 1168401 w 2336802"/>
              <a:gd name="connsiteY4" fmla="*/ 0 h 2345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36802" h="2345266">
                <a:moveTo>
                  <a:pt x="1168401" y="0"/>
                </a:moveTo>
                <a:cubicBezTo>
                  <a:pt x="1813691" y="0"/>
                  <a:pt x="2336802" y="525006"/>
                  <a:pt x="2336802" y="1172633"/>
                </a:cubicBezTo>
                <a:cubicBezTo>
                  <a:pt x="2336802" y="1820260"/>
                  <a:pt x="1813691" y="2345266"/>
                  <a:pt x="1168401" y="2345266"/>
                </a:cubicBezTo>
                <a:cubicBezTo>
                  <a:pt x="523111" y="2345266"/>
                  <a:pt x="0" y="1820260"/>
                  <a:pt x="0" y="1172633"/>
                </a:cubicBezTo>
                <a:cubicBezTo>
                  <a:pt x="0" y="525006"/>
                  <a:pt x="523111" y="0"/>
                  <a:pt x="1168401" y="0"/>
                </a:cubicBezTo>
                <a:close/>
              </a:path>
            </a:pathLst>
          </a:custGeom>
        </p:spPr>
      </p:pic>
      <p:sp>
        <p:nvSpPr>
          <p:cNvPr id="18" name="圆角矩形标注 17">
            <a:extLst>
              <a:ext uri="{FF2B5EF4-FFF2-40B4-BE49-F238E27FC236}">
                <a16:creationId xmlns:a16="http://schemas.microsoft.com/office/drawing/2014/main" id="{6C0F5786-B4CC-8647-857E-F06ED7540598}"/>
              </a:ext>
            </a:extLst>
          </p:cNvPr>
          <p:cNvSpPr/>
          <p:nvPr/>
        </p:nvSpPr>
        <p:spPr>
          <a:xfrm>
            <a:off x="8027719" y="4929315"/>
            <a:ext cx="2066306" cy="494242"/>
          </a:xfrm>
          <a:prstGeom prst="wedgeRoundRectCallout">
            <a:avLst>
              <a:gd name="adj1" fmla="val -59488"/>
              <a:gd name="adj2" fmla="val 3869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好的，已经帮您预订明天</a:t>
            </a:r>
            <a:r>
              <a:rPr kumimoji="1" lang="en-US" altLang="zh-CN" sz="120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9:30</a:t>
            </a:r>
            <a:r>
              <a:rPr kumimoji="1" lang="zh-CN" altLang="en-US" sz="120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从哈尔滨至北京的机票。</a:t>
            </a:r>
            <a:endParaRPr kumimoji="1" lang="en-US" altLang="zh-CN" sz="1200">
              <a:solidFill>
                <a:schemeClr val="tx1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19" name="圆角矩形标注 18">
            <a:extLst>
              <a:ext uri="{FF2B5EF4-FFF2-40B4-BE49-F238E27FC236}">
                <a16:creationId xmlns:a16="http://schemas.microsoft.com/office/drawing/2014/main" id="{9380447D-224F-5041-B9A6-0E29D9C3C06B}"/>
              </a:ext>
            </a:extLst>
          </p:cNvPr>
          <p:cNvSpPr/>
          <p:nvPr/>
        </p:nvSpPr>
        <p:spPr>
          <a:xfrm>
            <a:off x="9048997" y="4404516"/>
            <a:ext cx="1360220" cy="325037"/>
          </a:xfrm>
          <a:prstGeom prst="wedgeRoundRectCallout">
            <a:avLst>
              <a:gd name="adj1" fmla="val 61561"/>
              <a:gd name="adj2" fmla="val 4057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明天上午九点半</a:t>
            </a:r>
            <a:endParaRPr kumimoji="1" lang="en-US" altLang="zh-CN" sz="1200">
              <a:solidFill>
                <a:schemeClr val="tx1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311793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DD8BB9-05C3-244A-9FE7-C45F7A578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SMP-ECDT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E6DD561-3D03-0D4A-B3E3-C774DBB4F1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/>
              <a:t> 任务型对话系统介绍</a:t>
            </a:r>
            <a:endParaRPr kumimoji="1" lang="en-US" altLang="zh-CN"/>
          </a:p>
          <a:p>
            <a:pPr lvl="1">
              <a:buFont typeface="Wingdings" pitchFamily="2" charset="2"/>
              <a:buChar char="n"/>
            </a:pPr>
            <a:r>
              <a:rPr kumimoji="1" lang="zh-CN" altLang="en-US"/>
              <a:t> </a:t>
            </a:r>
            <a:r>
              <a:rPr kumimoji="1" lang="en-US" altLang="zh-CN"/>
              <a:t>Pipeline</a:t>
            </a:r>
            <a:r>
              <a:rPr kumimoji="1" lang="zh-CN" altLang="en-US"/>
              <a:t> </a:t>
            </a:r>
            <a:r>
              <a:rPr kumimoji="1" lang="en-US" altLang="zh-CN"/>
              <a:t>VS.</a:t>
            </a:r>
            <a:r>
              <a:rPr kumimoji="1" lang="zh-CN" altLang="en-US"/>
              <a:t> </a:t>
            </a:r>
            <a:r>
              <a:rPr kumimoji="1" lang="en-US" altLang="zh-CN"/>
              <a:t>End2End</a:t>
            </a:r>
          </a:p>
          <a:p>
            <a:pPr marL="342882" lvl="1" indent="0">
              <a:buNone/>
            </a:pPr>
            <a:endParaRPr kumimoji="1" lang="en-US" altLang="zh-CN"/>
          </a:p>
          <a:p>
            <a:pPr lvl="1">
              <a:buFont typeface="Wingdings" pitchFamily="2" charset="2"/>
              <a:buChar char="n"/>
            </a:pPr>
            <a:r>
              <a:rPr kumimoji="1" lang="zh-CN" altLang="en-US"/>
              <a:t> </a:t>
            </a:r>
            <a:r>
              <a:rPr kumimoji="1" lang="en-US" altLang="zh-CN"/>
              <a:t>Pipeline</a:t>
            </a:r>
            <a:r>
              <a:rPr kumimoji="1" lang="zh-CN" altLang="en-US"/>
              <a:t>任务型对话系统组成</a:t>
            </a:r>
            <a:endParaRPr kumimoji="1" lang="en-US" altLang="zh-CN"/>
          </a:p>
          <a:p>
            <a:pPr lvl="2"/>
            <a:r>
              <a:rPr kumimoji="1" lang="zh-CN" altLang="en-US"/>
              <a:t> 对话技术平台（</a:t>
            </a:r>
            <a:r>
              <a:rPr kumimoji="1" lang="en-US" altLang="zh-CN"/>
              <a:t>DTP</a:t>
            </a:r>
            <a:r>
              <a:rPr kumimoji="1" lang="zh-CN" altLang="en-US"/>
              <a:t>） </a:t>
            </a:r>
            <a:endParaRPr kumimoji="1" lang="en-US" altLang="zh-CN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BA67704-3EAD-2F4E-9352-C179FBB547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0936" y="1935508"/>
            <a:ext cx="6292237" cy="4356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7490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DD8BB9-05C3-244A-9FE7-C45F7A578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SMP-ECDT</a:t>
            </a:r>
            <a:r>
              <a:rPr kumimoji="1" lang="zh-CN" altLang="en-US"/>
              <a:t> </a:t>
            </a:r>
            <a:r>
              <a:rPr kumimoji="1" lang="en-US" altLang="zh-CN"/>
              <a:t>2017/2018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E6DD561-3D03-0D4A-B3E3-C774DBB4F1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/>
              <a:t> 任务一：用户意图领域分类</a:t>
            </a:r>
            <a:endParaRPr kumimoji="1" lang="en-US" altLang="zh-CN"/>
          </a:p>
          <a:p>
            <a:pPr lvl="1">
              <a:buFont typeface="Wingdings" pitchFamily="2" charset="2"/>
              <a:buChar char="n"/>
            </a:pPr>
            <a:r>
              <a:rPr kumimoji="1" lang="zh-CN" altLang="en-US"/>
              <a:t> 评测说明</a:t>
            </a:r>
            <a:endParaRPr kumimoji="1" lang="en-US" altLang="zh-CN"/>
          </a:p>
          <a:p>
            <a:pPr lvl="2"/>
            <a:r>
              <a:rPr kumimoji="1" lang="zh-CN" altLang="en-US"/>
              <a:t> 包含闲聊和垂类两大类，其中垂类又细分为</a:t>
            </a:r>
            <a:r>
              <a:rPr kumimoji="1" lang="en-US" altLang="zh-CN"/>
              <a:t>30</a:t>
            </a:r>
            <a:r>
              <a:rPr kumimoji="1" lang="zh-CN" altLang="en-US"/>
              <a:t>个垂直领域</a:t>
            </a:r>
            <a:endParaRPr kumimoji="1" lang="en-US" altLang="zh-CN"/>
          </a:p>
          <a:p>
            <a:pPr lvl="2"/>
            <a:r>
              <a:rPr kumimoji="1" lang="zh-CN" altLang="en-US"/>
              <a:t> 仅考虑针对单轮对话用户意图的领域分类</a:t>
            </a:r>
            <a:endParaRPr kumimoji="1" lang="en-US" altLang="zh-CN"/>
          </a:p>
          <a:p>
            <a:pPr marL="685765" lvl="2" indent="0">
              <a:buNone/>
            </a:pPr>
            <a:r>
              <a:rPr kumimoji="1" lang="en-US" altLang="zh-CN"/>
              <a:t>	</a:t>
            </a:r>
          </a:p>
          <a:p>
            <a:pPr lvl="1">
              <a:buFont typeface="Wingdings" pitchFamily="2" charset="2"/>
              <a:buChar char="n"/>
            </a:pPr>
            <a:r>
              <a:rPr kumimoji="1" lang="zh-CN" altLang="en-US"/>
              <a:t> 评测方式</a:t>
            </a:r>
            <a:endParaRPr kumimoji="1" lang="en-US" altLang="zh-CN"/>
          </a:p>
          <a:p>
            <a:pPr lvl="2"/>
            <a:r>
              <a:rPr kumimoji="1" lang="zh-CN" altLang="en-US"/>
              <a:t> 开放式评测（</a:t>
            </a:r>
            <a:r>
              <a:rPr kumimoji="1" lang="en-US" altLang="zh-CN"/>
              <a:t>2017</a:t>
            </a:r>
            <a:r>
              <a:rPr kumimoji="1" lang="zh-CN" altLang="en-US"/>
              <a:t>年封闭式评测）</a:t>
            </a:r>
            <a:endParaRPr kumimoji="1" lang="en-US" altLang="zh-CN"/>
          </a:p>
          <a:p>
            <a:pPr lvl="2"/>
            <a:r>
              <a:rPr kumimoji="1" lang="zh-CN" altLang="en-US"/>
              <a:t> </a:t>
            </a:r>
            <a:r>
              <a:rPr kumimoji="1" lang="en-US" altLang="zh-CN"/>
              <a:t>Codalab</a:t>
            </a:r>
            <a:r>
              <a:rPr kumimoji="1" lang="zh-CN" altLang="en-US"/>
              <a:t>提交（</a:t>
            </a:r>
            <a:r>
              <a:rPr kumimoji="1" lang="en-US" altLang="zh-CN"/>
              <a:t>2017</a:t>
            </a:r>
            <a:r>
              <a:rPr kumimoji="1" lang="zh-CN" altLang="en-US"/>
              <a:t>年</a:t>
            </a:r>
            <a:r>
              <a:rPr kumimoji="1" lang="en-US" altLang="zh-CN"/>
              <a:t>API</a:t>
            </a:r>
            <a:r>
              <a:rPr kumimoji="1" lang="zh-CN" altLang="en-US"/>
              <a:t>提交）</a:t>
            </a:r>
            <a:endParaRPr kumimoji="1" lang="en-US" altLang="zh-CN"/>
          </a:p>
          <a:p>
            <a:pPr lvl="2"/>
            <a:endParaRPr kumimoji="1" lang="en-US" altLang="zh-CN"/>
          </a:p>
          <a:p>
            <a:pPr lvl="2"/>
            <a:endParaRPr kumimoji="1" lang="en-US" altLang="zh-CN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A4DCCB1-7695-354A-AC2F-4F9F0497B68B}"/>
              </a:ext>
            </a:extLst>
          </p:cNvPr>
          <p:cNvSpPr txBox="1"/>
          <p:nvPr/>
        </p:nvSpPr>
        <p:spPr>
          <a:xfrm>
            <a:off x="3927423" y="6063670"/>
            <a:ext cx="76050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1600"/>
              <a:t>Zhang W N, Chen Z, Che W, et al. The first evaluation of Chinese human-computer dialogue technology[J]. arXiv preprint arXiv:1709.10217, 2017.</a:t>
            </a:r>
            <a:endParaRPr kumimoji="1" lang="zh-CN" altLang="en-US" sz="160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46FDA86-815C-9C4A-BCAD-D409F1470D98}"/>
              </a:ext>
            </a:extLst>
          </p:cNvPr>
          <p:cNvSpPr txBox="1"/>
          <p:nvPr/>
        </p:nvSpPr>
        <p:spPr>
          <a:xfrm>
            <a:off x="659567" y="6176963"/>
            <a:ext cx="32678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CN" sz="1600" i="1"/>
              <a:t>http://ir.hit.edu.cn/smp2017-ecdt</a:t>
            </a:r>
          </a:p>
        </p:txBody>
      </p:sp>
    </p:spTree>
    <p:extLst>
      <p:ext uri="{BB962C8B-B14F-4D97-AF65-F5344CB8AC3E}">
        <p14:creationId xmlns:p14="http://schemas.microsoft.com/office/powerpoint/2010/main" val="17121965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DD8BB9-05C3-244A-9FE7-C45F7A578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SMP-ECDT</a:t>
            </a:r>
            <a:r>
              <a:rPr kumimoji="1" lang="zh-CN" altLang="en-US"/>
              <a:t> </a:t>
            </a:r>
            <a:r>
              <a:rPr kumimoji="1" lang="en-US" altLang="zh-CN"/>
              <a:t>2017/2018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E6DD561-3D03-0D4A-B3E3-C774DBB4F1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/>
              <a:t> 任务一：用户意图领域分类</a:t>
            </a:r>
            <a:endParaRPr kumimoji="1" lang="en-US" altLang="zh-CN"/>
          </a:p>
          <a:p>
            <a:pPr lvl="1">
              <a:buFont typeface="Wingdings" pitchFamily="2" charset="2"/>
              <a:buChar char="n"/>
            </a:pPr>
            <a:r>
              <a:rPr kumimoji="1" lang="zh-CN" altLang="en-US"/>
              <a:t> 评测数据</a:t>
            </a:r>
            <a:endParaRPr kumimoji="1" lang="en-US" altLang="zh-CN"/>
          </a:p>
          <a:p>
            <a:pPr lvl="2"/>
            <a:endParaRPr kumimoji="1" lang="en-US" altLang="zh-CN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1508BEE-74F1-2E42-B397-11419F246C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6417" y="2586659"/>
            <a:ext cx="9967383" cy="3631527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E8261C96-D2A3-064F-9464-65C9E13E2690}"/>
              </a:ext>
            </a:extLst>
          </p:cNvPr>
          <p:cNvSpPr txBox="1"/>
          <p:nvPr/>
        </p:nvSpPr>
        <p:spPr>
          <a:xfrm>
            <a:off x="4032181" y="6176963"/>
            <a:ext cx="78698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1600"/>
              <a:t>Zhao Z, Zhang W, Che W, et al. An Evaluation of Chinese Human-Computer Dialogue Technology[J]. Data Intelligence, 2019, 1(2): 187-200.</a:t>
            </a:r>
            <a:endParaRPr kumimoji="1" lang="zh-CN" altLang="en-US" sz="1600"/>
          </a:p>
        </p:txBody>
      </p:sp>
    </p:spTree>
    <p:extLst>
      <p:ext uri="{BB962C8B-B14F-4D97-AF65-F5344CB8AC3E}">
        <p14:creationId xmlns:p14="http://schemas.microsoft.com/office/powerpoint/2010/main" val="24325230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灰度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26539</TotalTime>
  <Words>6588</Words>
  <Application>Microsoft Macintosh PowerPoint</Application>
  <PresentationFormat>宽屏</PresentationFormat>
  <Paragraphs>667</Paragraphs>
  <Slides>45</Slides>
  <Notes>40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45</vt:i4>
      </vt:variant>
    </vt:vector>
  </HeadingPairs>
  <TitlesOfParts>
    <vt:vector size="56" baseType="lpstr">
      <vt:lpstr>等线</vt:lpstr>
      <vt:lpstr>等线 Light</vt:lpstr>
      <vt:lpstr>华文细黑</vt:lpstr>
      <vt:lpstr>SimSun</vt:lpstr>
      <vt:lpstr>Microsoft YaHei</vt:lpstr>
      <vt:lpstr>Microsoft YaHei</vt:lpstr>
      <vt:lpstr>Arial</vt:lpstr>
      <vt:lpstr>Calibri</vt:lpstr>
      <vt:lpstr>Times New Roman</vt:lpstr>
      <vt:lpstr>Wingdings</vt:lpstr>
      <vt:lpstr>Office 主题​​</vt:lpstr>
      <vt:lpstr>PowerPoint 演示文稿</vt:lpstr>
      <vt:lpstr>主要内容</vt:lpstr>
      <vt:lpstr>对话评测介绍</vt:lpstr>
      <vt:lpstr>SMP-ECDT</vt:lpstr>
      <vt:lpstr>SMP-ECDT</vt:lpstr>
      <vt:lpstr>SMP-ECDT</vt:lpstr>
      <vt:lpstr>SMP-ECDT</vt:lpstr>
      <vt:lpstr>SMP-ECDT 2017/2018</vt:lpstr>
      <vt:lpstr>SMP-ECDT 2017/2018</vt:lpstr>
      <vt:lpstr>SMP-ECDT 2017/2018</vt:lpstr>
      <vt:lpstr>SMP-ECDT 2017/2018</vt:lpstr>
      <vt:lpstr>SMP-ECDT 2017/2018</vt:lpstr>
      <vt:lpstr>SMP-ECDT 2017/2018</vt:lpstr>
      <vt:lpstr>SMP-ECDT 2017/2018</vt:lpstr>
      <vt:lpstr>SMP-ECDT 2017/2018</vt:lpstr>
      <vt:lpstr>SMP-ECDT 2019</vt:lpstr>
      <vt:lpstr>SMP-ECDT 2019</vt:lpstr>
      <vt:lpstr>SMP-ECDT 2019</vt:lpstr>
      <vt:lpstr>SMP-ECDT 2019</vt:lpstr>
      <vt:lpstr>SMP-ECDT 2019</vt:lpstr>
      <vt:lpstr>SMP-ECDT 2020</vt:lpstr>
      <vt:lpstr>SMP-ECDT 2020</vt:lpstr>
      <vt:lpstr>SMP-ECDT 2020</vt:lpstr>
      <vt:lpstr>SMP-ECDT 2020</vt:lpstr>
      <vt:lpstr>SMP-ECDT 2020</vt:lpstr>
      <vt:lpstr>SMP-ECDT 2020</vt:lpstr>
      <vt:lpstr>SMP-MCC</vt:lpstr>
      <vt:lpstr>SMP-MCC</vt:lpstr>
      <vt:lpstr>SMP-MCC</vt:lpstr>
      <vt:lpstr>SMP-MCC</vt:lpstr>
      <vt:lpstr>SMP-MCC 2020</vt:lpstr>
      <vt:lpstr>SMP-MCC 2020</vt:lpstr>
      <vt:lpstr>SMP-MCC 2020</vt:lpstr>
      <vt:lpstr>SMP-MCC 2020</vt:lpstr>
      <vt:lpstr>SMP-MCC 2020</vt:lpstr>
      <vt:lpstr>SMP-MCC</vt:lpstr>
      <vt:lpstr>SMP-MCC</vt:lpstr>
      <vt:lpstr>SMP-MCC</vt:lpstr>
      <vt:lpstr>SMP-MCC</vt:lpstr>
      <vt:lpstr>SMP-MCC</vt:lpstr>
      <vt:lpstr>SMP-MCC</vt:lpstr>
      <vt:lpstr>其他对话评测</vt:lpstr>
      <vt:lpstr>其他对话评测</vt:lpstr>
      <vt:lpstr>其他对话评测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Leo Liu</dc:creator>
  <cp:lastModifiedBy>Zhang Kaiyan</cp:lastModifiedBy>
  <cp:revision>1851</cp:revision>
  <dcterms:created xsi:type="dcterms:W3CDTF">2020-01-03T02:52:22Z</dcterms:created>
  <dcterms:modified xsi:type="dcterms:W3CDTF">2020-07-09T03:31:48Z</dcterms:modified>
</cp:coreProperties>
</file>